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47" r:id="rId2"/>
    <p:sldId id="3051" r:id="rId3"/>
    <p:sldId id="3121" r:id="rId4"/>
    <p:sldId id="3052" r:id="rId5"/>
    <p:sldId id="3054" r:id="rId6"/>
    <p:sldId id="3053" r:id="rId7"/>
    <p:sldId id="3088" r:id="rId8"/>
    <p:sldId id="3089" r:id="rId9"/>
    <p:sldId id="141169475" r:id="rId10"/>
    <p:sldId id="3085" r:id="rId11"/>
    <p:sldId id="141169467" r:id="rId12"/>
    <p:sldId id="3055" r:id="rId13"/>
    <p:sldId id="3056" r:id="rId14"/>
    <p:sldId id="141169469" r:id="rId15"/>
    <p:sldId id="141169465" r:id="rId16"/>
    <p:sldId id="141169468" r:id="rId17"/>
    <p:sldId id="141169470" r:id="rId18"/>
    <p:sldId id="3086" r:id="rId19"/>
    <p:sldId id="3057" r:id="rId20"/>
    <p:sldId id="3059" r:id="rId21"/>
    <p:sldId id="3060" r:id="rId22"/>
    <p:sldId id="3061" r:id="rId23"/>
    <p:sldId id="3120" r:id="rId24"/>
    <p:sldId id="3062" r:id="rId25"/>
    <p:sldId id="3063" r:id="rId26"/>
    <p:sldId id="3065" r:id="rId27"/>
    <p:sldId id="3066" r:id="rId28"/>
    <p:sldId id="3067" r:id="rId29"/>
    <p:sldId id="3068" r:id="rId30"/>
    <p:sldId id="3064" r:id="rId31"/>
    <p:sldId id="3078" r:id="rId32"/>
    <p:sldId id="3069" r:id="rId33"/>
    <p:sldId id="3070" r:id="rId34"/>
    <p:sldId id="3118" r:id="rId35"/>
    <p:sldId id="3071" r:id="rId36"/>
    <p:sldId id="3119" r:id="rId37"/>
    <p:sldId id="3072" r:id="rId38"/>
    <p:sldId id="141169471" r:id="rId39"/>
    <p:sldId id="3083" r:id="rId40"/>
    <p:sldId id="3087" r:id="rId41"/>
    <p:sldId id="3091" r:id="rId42"/>
    <p:sldId id="3092" r:id="rId43"/>
    <p:sldId id="3093" r:id="rId44"/>
    <p:sldId id="3099" r:id="rId45"/>
    <p:sldId id="141169473" r:id="rId46"/>
    <p:sldId id="141169476" r:id="rId47"/>
    <p:sldId id="3100" r:id="rId48"/>
    <p:sldId id="3101" r:id="rId49"/>
    <p:sldId id="3102" r:id="rId50"/>
    <p:sldId id="3103" r:id="rId51"/>
    <p:sldId id="3104" r:id="rId52"/>
    <p:sldId id="3073" r:id="rId53"/>
    <p:sldId id="3074" r:id="rId54"/>
    <p:sldId id="3075" r:id="rId55"/>
    <p:sldId id="3076" r:id="rId56"/>
    <p:sldId id="3116" r:id="rId57"/>
    <p:sldId id="3079" r:id="rId58"/>
    <p:sldId id="3080" r:id="rId59"/>
    <p:sldId id="3098" r:id="rId60"/>
    <p:sldId id="3081" r:id="rId61"/>
    <p:sldId id="3117" r:id="rId62"/>
    <p:sldId id="141169472" r:id="rId63"/>
    <p:sldId id="141169474" r:id="rId64"/>
    <p:sldId id="3112" r:id="rId65"/>
    <p:sldId id="3090" r:id="rId66"/>
    <p:sldId id="3111" r:id="rId67"/>
    <p:sldId id="3113" r:id="rId68"/>
    <p:sldId id="3105" r:id="rId69"/>
    <p:sldId id="3106" r:id="rId70"/>
    <p:sldId id="3107" r:id="rId71"/>
    <p:sldId id="3108" r:id="rId72"/>
    <p:sldId id="3123" r:id="rId73"/>
    <p:sldId id="3124" r:id="rId74"/>
    <p:sldId id="3125" r:id="rId75"/>
    <p:sldId id="3109" r:id="rId76"/>
    <p:sldId id="3110" r:id="rId77"/>
    <p:sldId id="3114" r:id="rId78"/>
    <p:sldId id="3127" r:id="rId79"/>
    <p:sldId id="3128" r:id="rId80"/>
    <p:sldId id="3129" r:id="rId81"/>
    <p:sldId id="3130" r:id="rId82"/>
    <p:sldId id="3131" r:id="rId83"/>
    <p:sldId id="3132" r:id="rId84"/>
    <p:sldId id="3133" r:id="rId85"/>
    <p:sldId id="3094" r:id="rId86"/>
    <p:sldId id="3095" r:id="rId87"/>
    <p:sldId id="3096" r:id="rId88"/>
    <p:sldId id="3097" r:id="rId89"/>
    <p:sldId id="3134" r:id="rId90"/>
    <p:sldId id="256" r:id="rId91"/>
    <p:sldId id="141169455" r:id="rId92"/>
    <p:sldId id="141169456" r:id="rId93"/>
    <p:sldId id="141169457" r:id="rId94"/>
    <p:sldId id="141169458" r:id="rId95"/>
    <p:sldId id="141169460" r:id="rId96"/>
    <p:sldId id="141169462" r:id="rId97"/>
    <p:sldId id="141169464" r:id="rId98"/>
    <p:sldId id="3137" r:id="rId99"/>
    <p:sldId id="3135" r:id="rId100"/>
    <p:sldId id="3136" r:id="rId101"/>
    <p:sldId id="3138" r:id="rId10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2416"/>
    <a:srgbClr val="3168A0"/>
    <a:srgbClr val="1922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AE1081-9B69-4930-8627-D7EF6DF824A2}" v="556" dt="2024-08-12T20:50:10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197"/>
  </p:normalViewPr>
  <p:slideViewPr>
    <p:cSldViewPr snapToGrid="0">
      <p:cViewPr>
        <p:scale>
          <a:sx n="60" d="100"/>
          <a:sy n="60" d="100"/>
        </p:scale>
        <p:origin x="892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5/10/relationships/revisionInfo" Target="revisionInfo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00:03:08.8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1765 24575,'16'1'0,"-1"-1"0,1-1 0,0-1 0,-1 0 0,1-1 0,-1 0 0,0-2 0,27-10 0,-19 6 0,1 1 0,0 1 0,1 1 0,26-3 0,-21 4 0,58-18 0,-51 9 0,-1-2 0,0-2 0,-1-1 0,-1-2 0,-1-1 0,35-31 0,164-173 0,-229 223 0,36-37 0,-5 5 0,32-42 0,-56 63 0,-1 1 0,0-1 0,-1-1 0,-1 0 0,0 0 0,-1 0 0,5-20 0,70-250 0,6-27 0,-85 303 0,9-33 0,19-53 0,-25 82 0,1 0 0,0 0 0,2 0 0,-1 1 0,1 0 0,1 1 0,18-20 0,-15 19 0,0 0 0,0 1 0,1 1 0,1 0 0,0 0 0,0 1 0,1 1 0,0 1 0,0 0 0,1 1 0,-1 0 0,1 1 0,1 1 0,-1 1 0,1 0 0,23 0 0,-29 3 0,-1 1 0,1 0 0,-1 0 0,1 1 0,-1 1 0,0 0 0,0 0 0,0 1 0,0 0 0,-1 0 0,1 2 0,-1-1 0,0 1 0,-1 0 0,1 1 0,-1 0 0,-1 0 0,1 0 0,-1 1 0,8 12 0,-9-13 0,-1 1 0,0 0 0,0 0 0,0 1 0,-1-1 0,0 1 0,-1 0 0,0 0 0,2 11 0,-2 1 0,-1 0 0,0 0 0,-3 21 0,-2 17 0,-21 102 0,13-98 0,-5 78 0,3-9 0,6-80 0,1 57 0,5-13 0,3 114 0,-1-202 0,0 0 0,1 0 0,-1-1 0,1 1 0,1 0 0,0-1 0,0 0 0,0 1 0,1-1 0,0-1 0,0 1 0,0 0 0,7 5 0,6 6 0,0-1 0,38 27 0,-37-30 0,0 0 0,-1 1 0,23 26 0,-8 3 0,-23-30 0,0-1 0,0-1 0,2 0 0,-1 0 0,23 18 0,-14-16-1365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00:09:37.8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1765 24575,'16'1'0,"-1"-1"0,1-1 0,0-1 0,-1 0 0,1-1 0,-1 0 0,0-2 0,27-10 0,-19 6 0,1 1 0,0 1 0,1 1 0,26-3 0,-21 4 0,58-18 0,-51 9 0,-1-2 0,0-2 0,-1-1 0,-1-2 0,-1-1 0,35-31 0,164-173 0,-229 223 0,36-37 0,-5 5 0,32-42 0,-56 63 0,-1 1 0,0-1 0,-1-1 0,-1 0 0,0 0 0,-1 0 0,5-20 0,70-250 0,6-27 0,-85 303 0,9-33 0,19-53 0,-25 82 0,1 0 0,0 0 0,2 0 0,-1 1 0,1 0 0,1 1 0,18-20 0,-15 19 0,0 0 0,0 1 0,1 1 0,1 0 0,0 0 0,0 1 0,1 1 0,0 1 0,0 0 0,1 1 0,-1 0 0,1 1 0,1 1 0,-1 1 0,1 0 0,23 0 0,-29 3 0,-1 1 0,1 0 0,-1 0 0,1 1 0,-1 1 0,0 0 0,0 0 0,0 1 0,0 0 0,-1 0 0,1 2 0,-1-1 0,0 1 0,-1 0 0,1 1 0,-1 0 0,-1 0 0,1 0 0,-1 1 0,8 12 0,-9-13 0,-1 1 0,0 0 0,0 0 0,0 1 0,-1-1 0,0 1 0,-1 0 0,0 0 0,2 11 0,-2 1 0,-1 0 0,0 0 0,-3 21 0,-2 17 0,-21 102 0,13-98 0,-5 78 0,3-9 0,6-80 0,1 57 0,5-13 0,3 114 0,-1-202 0,0 0 0,1 0 0,-1-1 0,1 1 0,1 0 0,0-1 0,0 0 0,0 1 0,1-1 0,0-1 0,0 1 0,0 0 0,7 5 0,6 6 0,0-1 0,38 27 0,-37-30 0,0 0 0,-1 1 0,23 26 0,-8 3 0,-23-30 0,0-1 0,0-1 0,2 0 0,-1 0 0,23 18 0,-14-16-1365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00:03:08.8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1765 24575,'16'1'0,"-1"-1"0,1-1 0,0-1 0,-1 0 0,1-1 0,-1 0 0,0-2 0,27-10 0,-19 6 0,1 1 0,0 1 0,1 1 0,26-3 0,-21 4 0,58-18 0,-51 9 0,-1-2 0,0-2 0,-1-1 0,-1-2 0,-1-1 0,35-31 0,164-173 0,-229 223 0,36-37 0,-5 5 0,32-42 0,-56 63 0,-1 1 0,0-1 0,-1-1 0,-1 0 0,0 0 0,-1 0 0,5-20 0,70-250 0,6-27 0,-85 303 0,9-33 0,19-53 0,-25 82 0,1 0 0,0 0 0,2 0 0,-1 1 0,1 0 0,1 1 0,18-20 0,-15 19 0,0 0 0,0 1 0,1 1 0,1 0 0,0 0 0,0 1 0,1 1 0,0 1 0,0 0 0,1 1 0,-1 0 0,1 1 0,1 1 0,-1 1 0,1 0 0,23 0 0,-29 3 0,-1 1 0,1 0 0,-1 0 0,1 1 0,-1 1 0,0 0 0,0 0 0,0 1 0,0 0 0,-1 0 0,1 2 0,-1-1 0,0 1 0,-1 0 0,1 1 0,-1 0 0,-1 0 0,1 0 0,-1 1 0,8 12 0,-9-13 0,-1 1 0,0 0 0,0 0 0,0 1 0,-1-1 0,0 1 0,-1 0 0,0 0 0,2 11 0,-2 1 0,-1 0 0,0 0 0,-3 21 0,-2 17 0,-21 102 0,13-98 0,-5 78 0,3-9 0,6-80 0,1 57 0,5-13 0,3 114 0,-1-202 0,0 0 0,1 0 0,-1-1 0,1 1 0,1 0 0,0-1 0,0 0 0,0 1 0,1-1 0,0-1 0,0 1 0,0 0 0,7 5 0,6 6 0,0-1 0,38 27 0,-37-30 0,0 0 0,-1 1 0,23 26 0,-8 3 0,-23-30 0,0-1 0,0-1 0,2 0 0,-1 0 0,23 18 0,-14-16-1365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7T00:09:37.8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1765 24575,'16'1'0,"-1"-1"0,1-1 0,0-1 0,-1 0 0,1-1 0,-1 0 0,0-2 0,27-10 0,-19 6 0,1 1 0,0 1 0,1 1 0,26-3 0,-21 4 0,58-18 0,-51 9 0,-1-2 0,0-2 0,-1-1 0,-1-2 0,-1-1 0,35-31 0,164-173 0,-229 223 0,36-37 0,-5 5 0,32-42 0,-56 63 0,-1 1 0,0-1 0,-1-1 0,-1 0 0,0 0 0,-1 0 0,5-20 0,70-250 0,6-27 0,-85 303 0,9-33 0,19-53 0,-25 82 0,1 0 0,0 0 0,2 0 0,-1 1 0,1 0 0,1 1 0,18-20 0,-15 19 0,0 0 0,0 1 0,1 1 0,1 0 0,0 0 0,0 1 0,1 1 0,0 1 0,0 0 0,1 1 0,-1 0 0,1 1 0,1 1 0,-1 1 0,1 0 0,23 0 0,-29 3 0,-1 1 0,1 0 0,-1 0 0,1 1 0,-1 1 0,0 0 0,0 0 0,0 1 0,0 0 0,-1 0 0,1 2 0,-1-1 0,0 1 0,-1 0 0,1 1 0,-1 0 0,-1 0 0,1 0 0,-1 1 0,8 12 0,-9-13 0,-1 1 0,0 0 0,0 0 0,0 1 0,-1-1 0,0 1 0,-1 0 0,0 0 0,2 11 0,-2 1 0,-1 0 0,0 0 0,-3 21 0,-2 17 0,-21 102 0,13-98 0,-5 78 0,3-9 0,6-80 0,1 57 0,5-13 0,3 114 0,-1-202 0,0 0 0,1 0 0,-1-1 0,1 1 0,1 0 0,0-1 0,0 0 0,0 1 0,1-1 0,0-1 0,0 1 0,0 0 0,7 5 0,6 6 0,0-1 0,38 27 0,-37-30 0,0 0 0,-1 1 0,23 26 0,-8 3 0,-23-30 0,0-1 0,0-1 0,2 0 0,-1 0 0,23 18 0,-14-16-1365</inkml:trace>
</inkml:ink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8">
            <a:extLst>
              <a:ext uri="{FF2B5EF4-FFF2-40B4-BE49-F238E27FC236}">
                <a16:creationId xmlns:a16="http://schemas.microsoft.com/office/drawing/2014/main" id="{0F546B63-0298-E894-E9EA-BB24C9B63B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65624" y="485209"/>
            <a:ext cx="7987345" cy="135542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4D792C4-6199-BF1E-CFB0-98F77F11AC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t="10162"/>
          <a:stretch/>
        </p:blipFill>
        <p:spPr>
          <a:xfrm>
            <a:off x="0" y="67463"/>
            <a:ext cx="3667637" cy="1095460"/>
          </a:xfrm>
          <a:prstGeom prst="rect">
            <a:avLst/>
          </a:prstGeom>
        </p:spPr>
      </p:pic>
      <p:grpSp>
        <p:nvGrpSpPr>
          <p:cNvPr id="11" name="Agrupar 19">
            <a:extLst>
              <a:ext uri="{FF2B5EF4-FFF2-40B4-BE49-F238E27FC236}">
                <a16:creationId xmlns:a16="http://schemas.microsoft.com/office/drawing/2014/main" id="{ED595C8F-B7A3-9AA6-27A2-F6E4D6B8D25A}"/>
              </a:ext>
            </a:extLst>
          </p:cNvPr>
          <p:cNvGrpSpPr/>
          <p:nvPr userDrawn="1"/>
        </p:nvGrpSpPr>
        <p:grpSpPr>
          <a:xfrm>
            <a:off x="220233" y="222407"/>
            <a:ext cx="3325159" cy="785571"/>
            <a:chOff x="7791226" y="148530"/>
            <a:chExt cx="3325159" cy="785571"/>
          </a:xfrm>
        </p:grpSpPr>
        <p:pic>
          <p:nvPicPr>
            <p:cNvPr id="12" name="Imagem 30">
              <a:extLst>
                <a:ext uri="{FF2B5EF4-FFF2-40B4-BE49-F238E27FC236}">
                  <a16:creationId xmlns:a16="http://schemas.microsoft.com/office/drawing/2014/main" id="{755B3B3C-71F0-28F4-5FE4-4FED7B9E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1226" y="148530"/>
              <a:ext cx="762000" cy="762000"/>
            </a:xfrm>
            <a:prstGeom prst="rect">
              <a:avLst/>
            </a:prstGeom>
          </p:spPr>
        </p:pic>
        <p:pic>
          <p:nvPicPr>
            <p:cNvPr id="13" name="Imagem 31">
              <a:extLst>
                <a:ext uri="{FF2B5EF4-FFF2-40B4-BE49-F238E27FC236}">
                  <a16:creationId xmlns:a16="http://schemas.microsoft.com/office/drawing/2014/main" id="{1CA1D20F-77BD-AEC2-CABF-34C348CA5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3405" y="172101"/>
              <a:ext cx="1041400" cy="762000"/>
            </a:xfrm>
            <a:prstGeom prst="rect">
              <a:avLst/>
            </a:prstGeom>
          </p:spPr>
        </p:pic>
        <p:pic>
          <p:nvPicPr>
            <p:cNvPr id="14" name="Imagem 32">
              <a:extLst>
                <a:ext uri="{FF2B5EF4-FFF2-40B4-BE49-F238E27FC236}">
                  <a16:creationId xmlns:a16="http://schemas.microsoft.com/office/drawing/2014/main" id="{4EB466B2-3F02-596F-9BAF-87E2EBE5A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74985" y="148530"/>
              <a:ext cx="1041400" cy="762000"/>
            </a:xfrm>
            <a:prstGeom prst="rect">
              <a:avLst/>
            </a:prstGeom>
          </p:spPr>
        </p:pic>
      </p:grpSp>
      <p:pic>
        <p:nvPicPr>
          <p:cNvPr id="2" name="Imagem 1" descr="Pessoa de óculos com a boca aberta&#10;&#10;Descrição gerada automaticamente com confiança baixa">
            <a:extLst>
              <a:ext uri="{FF2B5EF4-FFF2-40B4-BE49-F238E27FC236}">
                <a16:creationId xmlns:a16="http://schemas.microsoft.com/office/drawing/2014/main" id="{CE5F65C3-1CCA-FF63-1FF6-AD537857212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42ABDA1-9102-F6D0-77D2-CF53988CB18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52400" y="135563"/>
            <a:ext cx="3709906" cy="1159838"/>
          </a:xfrm>
          <a:prstGeom prst="rect">
            <a:avLst/>
          </a:prstGeom>
        </p:spPr>
      </p:pic>
      <p:grpSp>
        <p:nvGrpSpPr>
          <p:cNvPr id="4" name="Agrupar 19">
            <a:extLst>
              <a:ext uri="{FF2B5EF4-FFF2-40B4-BE49-F238E27FC236}">
                <a16:creationId xmlns:a16="http://schemas.microsoft.com/office/drawing/2014/main" id="{E6E49628-5707-50AF-FDF2-9A002190A8C8}"/>
              </a:ext>
            </a:extLst>
          </p:cNvPr>
          <p:cNvGrpSpPr/>
          <p:nvPr userDrawn="1"/>
        </p:nvGrpSpPr>
        <p:grpSpPr>
          <a:xfrm>
            <a:off x="372633" y="374807"/>
            <a:ext cx="3325159" cy="785571"/>
            <a:chOff x="7791226" y="148530"/>
            <a:chExt cx="3325159" cy="785571"/>
          </a:xfrm>
        </p:grpSpPr>
        <p:pic>
          <p:nvPicPr>
            <p:cNvPr id="6" name="Imagem 30">
              <a:extLst>
                <a:ext uri="{FF2B5EF4-FFF2-40B4-BE49-F238E27FC236}">
                  <a16:creationId xmlns:a16="http://schemas.microsoft.com/office/drawing/2014/main" id="{FA0AF187-F2C1-5271-3419-3514BA684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1226" y="148530"/>
              <a:ext cx="762000" cy="762000"/>
            </a:xfrm>
            <a:prstGeom prst="rect">
              <a:avLst/>
            </a:prstGeom>
          </p:spPr>
        </p:pic>
        <p:pic>
          <p:nvPicPr>
            <p:cNvPr id="7" name="Imagem 31">
              <a:extLst>
                <a:ext uri="{FF2B5EF4-FFF2-40B4-BE49-F238E27FC236}">
                  <a16:creationId xmlns:a16="http://schemas.microsoft.com/office/drawing/2014/main" id="{99734B7C-40FA-CE3D-3CD1-7A28B64ED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3405" y="172101"/>
              <a:ext cx="1041400" cy="762000"/>
            </a:xfrm>
            <a:prstGeom prst="rect">
              <a:avLst/>
            </a:prstGeom>
          </p:spPr>
        </p:pic>
        <p:pic>
          <p:nvPicPr>
            <p:cNvPr id="8" name="Imagem 32">
              <a:extLst>
                <a:ext uri="{FF2B5EF4-FFF2-40B4-BE49-F238E27FC236}">
                  <a16:creationId xmlns:a16="http://schemas.microsoft.com/office/drawing/2014/main" id="{9B081CCF-632E-8C52-CC05-63BD1C3FB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74985" y="148530"/>
              <a:ext cx="1041400" cy="762000"/>
            </a:xfrm>
            <a:prstGeom prst="rect">
              <a:avLst/>
            </a:prstGeom>
          </p:spPr>
        </p:pic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22797FFB-DE73-1347-3D93-780A74F96BD1}"/>
              </a:ext>
            </a:extLst>
          </p:cNvPr>
          <p:cNvSpPr/>
          <p:nvPr userDrawn="1"/>
        </p:nvSpPr>
        <p:spPr>
          <a:xfrm>
            <a:off x="152400" y="4730223"/>
            <a:ext cx="11728226" cy="1854735"/>
          </a:xfrm>
          <a:prstGeom prst="rect">
            <a:avLst/>
          </a:prstGeom>
          <a:solidFill>
            <a:srgbClr val="232B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D6A036B-36F9-1900-28BE-A38D2EA9991A}"/>
              </a:ext>
            </a:extLst>
          </p:cNvPr>
          <p:cNvSpPr/>
          <p:nvPr userDrawn="1"/>
        </p:nvSpPr>
        <p:spPr>
          <a:xfrm>
            <a:off x="5384065" y="117276"/>
            <a:ext cx="6716793" cy="1629228"/>
          </a:xfrm>
          <a:prstGeom prst="rect">
            <a:avLst/>
          </a:prstGeom>
          <a:solidFill>
            <a:srgbClr val="232B36">
              <a:alpha val="56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F6A34B69-6BC9-4A73-4D30-B1AE4A54F9D2}"/>
              </a:ext>
            </a:extLst>
          </p:cNvPr>
          <p:cNvSpPr txBox="1"/>
          <p:nvPr userDrawn="1"/>
        </p:nvSpPr>
        <p:spPr>
          <a:xfrm>
            <a:off x="5384065" y="226253"/>
            <a:ext cx="66555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0" i="1" dirty="0">
                <a:solidFill>
                  <a:schemeClr val="bg2"/>
                </a:solidFill>
                <a:latin typeface="Montserrat ExtraBold" panose="00000900000000000000" pitchFamily="2" charset="0"/>
              </a:rPr>
              <a:t>MBA</a:t>
            </a:r>
            <a:r>
              <a:rPr lang="pt-BR" sz="4000" b="0" dirty="0">
                <a:solidFill>
                  <a:schemeClr val="bg2"/>
                </a:solidFill>
                <a:latin typeface="Montserrat ExtraBold" panose="00000900000000000000" pitchFamily="2" charset="0"/>
              </a:rPr>
              <a:t> em </a:t>
            </a:r>
            <a:r>
              <a:rPr lang="pt-BR" sz="4000" b="0" i="1" dirty="0">
                <a:solidFill>
                  <a:schemeClr val="bg2"/>
                </a:solidFill>
                <a:latin typeface="Montserrat ExtraBold" panose="00000900000000000000" pitchFamily="2" charset="0"/>
              </a:rPr>
              <a:t>Business Intelligence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3498307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6" descr="Forma&#10;&#10;Descrição gerada automaticamente">
            <a:extLst>
              <a:ext uri="{FF2B5EF4-FFF2-40B4-BE49-F238E27FC236}">
                <a16:creationId xmlns:a16="http://schemas.microsoft.com/office/drawing/2014/main" id="{FEA2F518-3AE3-287A-55BA-505CA0FFE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08366"/>
            <a:ext cx="12192000" cy="149634"/>
          </a:xfrm>
          <a:prstGeom prst="rect">
            <a:avLst/>
          </a:prstGeom>
        </p:spPr>
      </p:pic>
      <p:pic>
        <p:nvPicPr>
          <p:cNvPr id="8" name="Imagem 11" descr="Forma&#10;&#10;Descrição gerada automaticamente">
            <a:extLst>
              <a:ext uri="{FF2B5EF4-FFF2-40B4-BE49-F238E27FC236}">
                <a16:creationId xmlns:a16="http://schemas.microsoft.com/office/drawing/2014/main" id="{B34EE287-448A-E7D2-E6FE-48B3C4EFA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953"/>
          </a:xfrm>
          <a:prstGeom prst="rect">
            <a:avLst/>
          </a:prstGeom>
        </p:spPr>
      </p:pic>
      <p:grpSp>
        <p:nvGrpSpPr>
          <p:cNvPr id="10" name="Agrupar 12">
            <a:extLst>
              <a:ext uri="{FF2B5EF4-FFF2-40B4-BE49-F238E27FC236}">
                <a16:creationId xmlns:a16="http://schemas.microsoft.com/office/drawing/2014/main" id="{D29172E9-F178-03F1-6CA8-6171A3F5F64A}"/>
              </a:ext>
            </a:extLst>
          </p:cNvPr>
          <p:cNvGrpSpPr/>
          <p:nvPr userDrawn="1"/>
        </p:nvGrpSpPr>
        <p:grpSpPr>
          <a:xfrm>
            <a:off x="9898743" y="53259"/>
            <a:ext cx="2033579" cy="480434"/>
            <a:chOff x="7791226" y="148530"/>
            <a:chExt cx="3325159" cy="785571"/>
          </a:xfrm>
        </p:grpSpPr>
        <p:pic>
          <p:nvPicPr>
            <p:cNvPr id="11" name="Imagem 13">
              <a:extLst>
                <a:ext uri="{FF2B5EF4-FFF2-40B4-BE49-F238E27FC236}">
                  <a16:creationId xmlns:a16="http://schemas.microsoft.com/office/drawing/2014/main" id="{DDA1E8B3-2C3C-C4CC-84F7-78E94570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226" y="148530"/>
              <a:ext cx="762000" cy="762000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E8C8942D-C559-5430-4968-F04AEE70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3405" y="172101"/>
              <a:ext cx="1041400" cy="762000"/>
            </a:xfrm>
            <a:prstGeom prst="rect">
              <a:avLst/>
            </a:prstGeom>
          </p:spPr>
        </p:pic>
        <p:pic>
          <p:nvPicPr>
            <p:cNvPr id="13" name="Imagem 15">
              <a:extLst>
                <a:ext uri="{FF2B5EF4-FFF2-40B4-BE49-F238E27FC236}">
                  <a16:creationId xmlns:a16="http://schemas.microsoft.com/office/drawing/2014/main" id="{78D523FA-B08B-5798-55E8-AA0D8258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4985" y="148530"/>
              <a:ext cx="1041400" cy="762000"/>
            </a:xfrm>
            <a:prstGeom prst="rect">
              <a:avLst/>
            </a:prstGeom>
          </p:spPr>
        </p:pic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38132628-402F-39A4-6FB8-374C25865AFC}"/>
              </a:ext>
            </a:extLst>
          </p:cNvPr>
          <p:cNvSpPr txBox="1"/>
          <p:nvPr userDrawn="1"/>
        </p:nvSpPr>
        <p:spPr>
          <a:xfrm>
            <a:off x="259678" y="1088571"/>
            <a:ext cx="7152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TÍTULOS – MONTSERRAT EXTRA BOLD - 24</a:t>
            </a:r>
            <a:endParaRPr lang="ru-RU" sz="2400" dirty="0">
              <a:latin typeface="Roboto Bk" panose="02000000000000000000" pitchFamily="2" charset="0"/>
              <a:ea typeface="Roboto B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E5C66A4-30D1-7D7A-3D28-9E01341D663A}"/>
              </a:ext>
            </a:extLst>
          </p:cNvPr>
          <p:cNvSpPr txBox="1"/>
          <p:nvPr userDrawn="1"/>
        </p:nvSpPr>
        <p:spPr>
          <a:xfrm>
            <a:off x="259678" y="1631768"/>
            <a:ext cx="503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 Semi Bold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SUBTÍTULOS – MONTSERRAT SEMI BOLD - 16</a:t>
            </a:r>
            <a:endParaRPr lang="ru-RU" sz="1600" b="1" dirty="0">
              <a:latin typeface="Roboto Lt" panose="02000000000000000000" pitchFamily="2" charset="0"/>
              <a:ea typeface="Roboto L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807E1EA4-F4E8-619C-6CEB-71870E9C9C30}"/>
              </a:ext>
            </a:extLst>
          </p:cNvPr>
          <p:cNvSpPr txBox="1"/>
          <p:nvPr userDrawn="1"/>
        </p:nvSpPr>
        <p:spPr>
          <a:xfrm>
            <a:off x="259678" y="2051854"/>
            <a:ext cx="503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TEXTOS – MONTSERRAT LIGHT – 14</a:t>
            </a:r>
          </a:p>
          <a:p>
            <a:endParaRPr lang="en-US" sz="1600" dirty="0">
              <a:latin typeface="Montserrat Light" pitchFamily="2" charset="77"/>
              <a:ea typeface="Roboto Lt" panose="02000000000000000000" pitchFamily="2" charset="0"/>
              <a:cs typeface="Open Sans Light" panose="020B0306030504020204" pitchFamily="34" charset="0"/>
            </a:endParaRPr>
          </a:p>
          <a:p>
            <a:r>
              <a:rPr lang="en-US" sz="1600" dirty="0" err="1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Textos</a:t>
            </a:r>
            <a:r>
              <a:rPr lang="en-US" sz="1600" dirty="0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 – Montserrat Light - 14</a:t>
            </a:r>
            <a:endParaRPr lang="ru-RU" sz="1600" dirty="0">
              <a:latin typeface="Roboto Lt" panose="02000000000000000000" pitchFamily="2" charset="0"/>
              <a:ea typeface="Roboto L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8561871-2D58-BD16-2A82-1E1B4DB409D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31133" y="79686"/>
            <a:ext cx="1066800" cy="4476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72D10DC-CC7A-CB95-2591-1F9C6E344743}"/>
              </a:ext>
            </a:extLst>
          </p:cNvPr>
          <p:cNvSpPr txBox="1"/>
          <p:nvPr userDrawn="1"/>
        </p:nvSpPr>
        <p:spPr>
          <a:xfrm>
            <a:off x="109728" y="10048"/>
            <a:ext cx="246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MBA em Business Intelligence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23007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6" descr="Forma&#10;&#10;Descrição gerada automaticamente">
            <a:extLst>
              <a:ext uri="{FF2B5EF4-FFF2-40B4-BE49-F238E27FC236}">
                <a16:creationId xmlns:a16="http://schemas.microsoft.com/office/drawing/2014/main" id="{FEA2F518-3AE3-287A-55BA-505CA0FFE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08366"/>
            <a:ext cx="12192000" cy="149634"/>
          </a:xfrm>
          <a:prstGeom prst="rect">
            <a:avLst/>
          </a:prstGeom>
        </p:spPr>
      </p:pic>
      <p:pic>
        <p:nvPicPr>
          <p:cNvPr id="8" name="Imagem 11" descr="Forma&#10;&#10;Descrição gerada automaticamente">
            <a:extLst>
              <a:ext uri="{FF2B5EF4-FFF2-40B4-BE49-F238E27FC236}">
                <a16:creationId xmlns:a16="http://schemas.microsoft.com/office/drawing/2014/main" id="{B34EE287-448A-E7D2-E6FE-48B3C4EFA2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953"/>
          </a:xfrm>
          <a:prstGeom prst="rect">
            <a:avLst/>
          </a:prstGeom>
        </p:spPr>
      </p:pic>
      <p:grpSp>
        <p:nvGrpSpPr>
          <p:cNvPr id="10" name="Agrupar 12">
            <a:extLst>
              <a:ext uri="{FF2B5EF4-FFF2-40B4-BE49-F238E27FC236}">
                <a16:creationId xmlns:a16="http://schemas.microsoft.com/office/drawing/2014/main" id="{D29172E9-F178-03F1-6CA8-6171A3F5F64A}"/>
              </a:ext>
            </a:extLst>
          </p:cNvPr>
          <p:cNvGrpSpPr/>
          <p:nvPr userDrawn="1"/>
        </p:nvGrpSpPr>
        <p:grpSpPr>
          <a:xfrm>
            <a:off x="9898743" y="53259"/>
            <a:ext cx="2033579" cy="480434"/>
            <a:chOff x="7791226" y="148530"/>
            <a:chExt cx="3325159" cy="785571"/>
          </a:xfrm>
        </p:grpSpPr>
        <p:pic>
          <p:nvPicPr>
            <p:cNvPr id="11" name="Imagem 13">
              <a:extLst>
                <a:ext uri="{FF2B5EF4-FFF2-40B4-BE49-F238E27FC236}">
                  <a16:creationId xmlns:a16="http://schemas.microsoft.com/office/drawing/2014/main" id="{DDA1E8B3-2C3C-C4CC-84F7-78E94570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226" y="148530"/>
              <a:ext cx="762000" cy="762000"/>
            </a:xfrm>
            <a:prstGeom prst="rect">
              <a:avLst/>
            </a:prstGeom>
          </p:spPr>
        </p:pic>
        <p:pic>
          <p:nvPicPr>
            <p:cNvPr id="12" name="Imagem 14">
              <a:extLst>
                <a:ext uri="{FF2B5EF4-FFF2-40B4-BE49-F238E27FC236}">
                  <a16:creationId xmlns:a16="http://schemas.microsoft.com/office/drawing/2014/main" id="{E8C8942D-C559-5430-4968-F04AEE70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93405" y="172101"/>
              <a:ext cx="1041400" cy="762000"/>
            </a:xfrm>
            <a:prstGeom prst="rect">
              <a:avLst/>
            </a:prstGeom>
          </p:spPr>
        </p:pic>
        <p:pic>
          <p:nvPicPr>
            <p:cNvPr id="13" name="Imagem 15">
              <a:extLst>
                <a:ext uri="{FF2B5EF4-FFF2-40B4-BE49-F238E27FC236}">
                  <a16:creationId xmlns:a16="http://schemas.microsoft.com/office/drawing/2014/main" id="{78D523FA-B08B-5798-55E8-AA0D82589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4985" y="148530"/>
              <a:ext cx="1041400" cy="762000"/>
            </a:xfrm>
            <a:prstGeom prst="rect">
              <a:avLst/>
            </a:prstGeom>
          </p:spPr>
        </p:pic>
      </p:grpSp>
      <p:sp>
        <p:nvSpPr>
          <p:cNvPr id="2" name="TextBox 5">
            <a:extLst>
              <a:ext uri="{FF2B5EF4-FFF2-40B4-BE49-F238E27FC236}">
                <a16:creationId xmlns:a16="http://schemas.microsoft.com/office/drawing/2014/main" id="{38132628-402F-39A4-6FB8-374C25865AFC}"/>
              </a:ext>
            </a:extLst>
          </p:cNvPr>
          <p:cNvSpPr txBox="1"/>
          <p:nvPr userDrawn="1"/>
        </p:nvSpPr>
        <p:spPr>
          <a:xfrm>
            <a:off x="259678" y="1088571"/>
            <a:ext cx="7152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TÍTULOS – MONTSERRAT EXTRA BOLD - 24</a:t>
            </a:r>
            <a:endParaRPr lang="ru-RU" sz="2400" dirty="0">
              <a:latin typeface="Roboto Bk" panose="02000000000000000000" pitchFamily="2" charset="0"/>
              <a:ea typeface="Roboto Bk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4" name="TextBox 10">
            <a:extLst>
              <a:ext uri="{FF2B5EF4-FFF2-40B4-BE49-F238E27FC236}">
                <a16:creationId xmlns:a16="http://schemas.microsoft.com/office/drawing/2014/main" id="{6E5C66A4-30D1-7D7A-3D28-9E01341D663A}"/>
              </a:ext>
            </a:extLst>
          </p:cNvPr>
          <p:cNvSpPr txBox="1"/>
          <p:nvPr userDrawn="1"/>
        </p:nvSpPr>
        <p:spPr>
          <a:xfrm>
            <a:off x="259678" y="1631768"/>
            <a:ext cx="503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 Semi Bold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SUBTÍTULOS – MONTSERRAT SEMI BOLD - 16</a:t>
            </a:r>
            <a:endParaRPr lang="ru-RU" sz="1600" b="1" dirty="0">
              <a:latin typeface="Roboto Lt" panose="02000000000000000000" pitchFamily="2" charset="0"/>
              <a:ea typeface="Roboto L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807E1EA4-F4E8-619C-6CEB-71870E9C9C30}"/>
              </a:ext>
            </a:extLst>
          </p:cNvPr>
          <p:cNvSpPr txBox="1"/>
          <p:nvPr userDrawn="1"/>
        </p:nvSpPr>
        <p:spPr>
          <a:xfrm>
            <a:off x="259678" y="2051854"/>
            <a:ext cx="503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TEXTOS – MONTSERRAT LIGHT – 14</a:t>
            </a:r>
          </a:p>
          <a:p>
            <a:endParaRPr lang="en-US" sz="1600" dirty="0">
              <a:latin typeface="Montserrat Light" pitchFamily="2" charset="77"/>
              <a:ea typeface="Roboto Lt" panose="02000000000000000000" pitchFamily="2" charset="0"/>
              <a:cs typeface="Open Sans Light" panose="020B0306030504020204" pitchFamily="34" charset="0"/>
            </a:endParaRPr>
          </a:p>
          <a:p>
            <a:r>
              <a:rPr lang="en-US" sz="1600" dirty="0" err="1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Textos</a:t>
            </a:r>
            <a:r>
              <a:rPr lang="en-US" sz="1600" dirty="0">
                <a:latin typeface="Montserrat Light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 – Montserrat Light - 14</a:t>
            </a:r>
            <a:endParaRPr lang="ru-RU" sz="1600" dirty="0">
              <a:latin typeface="Roboto Lt" panose="02000000000000000000" pitchFamily="2" charset="0"/>
              <a:ea typeface="Roboto L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3326A79-06C5-F0F9-DAD2-E932148B007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431133" y="79686"/>
            <a:ext cx="1066800" cy="4476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A88E129-E572-6793-FB6C-1C94CC7B045B}"/>
              </a:ext>
            </a:extLst>
          </p:cNvPr>
          <p:cNvSpPr txBox="1"/>
          <p:nvPr userDrawn="1"/>
        </p:nvSpPr>
        <p:spPr>
          <a:xfrm>
            <a:off x="109728" y="10048"/>
            <a:ext cx="2461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MBA em Business Intelligence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582653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4FC14B-ACB7-4807-B562-8746F1E61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76F38C-6CD6-4F09-8677-3E8BDF08E1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DF4D9A-C46B-4838-A0A0-F8E1BEC6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FB10A-656F-4DEB-9DE3-6E24723F9087}" type="datetimeFigureOut">
              <a:rPr lang="pt-BR" smtClean="0"/>
              <a:t>11/08/2024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7B1837-6379-4C95-81DB-185FF6205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C9BC89-C35A-41D9-AFC4-8363D987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0BFC0-E013-431B-B9BA-27A9C4A14C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66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84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</p:sldLayoutIdLst>
  <p:hf hdr="0" dt="0"/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3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50.png"/><Relationship Id="rId4" Type="http://schemas.openxmlformats.org/officeDocument/2006/relationships/customXml" Target="../ink/ink1.xml"/><Relationship Id="rId9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50.png"/><Relationship Id="rId4" Type="http://schemas.openxmlformats.org/officeDocument/2006/relationships/customXml" Target="../ink/ink3.xml"/><Relationship Id="rId9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2.wdp"/><Relationship Id="rId4" Type="http://schemas.openxmlformats.org/officeDocument/2006/relationships/image" Target="../media/image2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jpeg"/><Relationship Id="rId5" Type="http://schemas.openxmlformats.org/officeDocument/2006/relationships/image" Target="../media/image83.gif"/><Relationship Id="rId4" Type="http://schemas.openxmlformats.org/officeDocument/2006/relationships/image" Target="../media/image82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1.svg"/><Relationship Id="rId9" Type="http://schemas.openxmlformats.org/officeDocument/2006/relationships/image" Target="../media/image90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9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10">
            <a:extLst>
              <a:ext uri="{FF2B5EF4-FFF2-40B4-BE49-F238E27FC236}">
                <a16:creationId xmlns:a16="http://schemas.microsoft.com/office/drawing/2014/main" id="{E6B2261F-17C4-28BA-1FF1-8ADF9C68DECD}"/>
              </a:ext>
            </a:extLst>
          </p:cNvPr>
          <p:cNvSpPr txBox="1"/>
          <p:nvPr/>
        </p:nvSpPr>
        <p:spPr>
          <a:xfrm>
            <a:off x="341854" y="5967523"/>
            <a:ext cx="5033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Montserrat Semi Bold" pitchFamily="2" charset="77"/>
                <a:ea typeface="Roboto Lt" panose="02000000000000000000" pitchFamily="2" charset="0"/>
                <a:cs typeface="Open Sans Light" panose="020B0306030504020204" pitchFamily="34" charset="0"/>
              </a:rPr>
              <a:t>Anna Carolina Barros</a:t>
            </a:r>
            <a:endParaRPr lang="ru-RU" sz="2800" b="1" dirty="0">
              <a:solidFill>
                <a:schemeClr val="bg2"/>
              </a:solidFill>
              <a:latin typeface="Roboto Lt" panose="02000000000000000000" pitchFamily="2" charset="0"/>
              <a:ea typeface="Roboto L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3D7D02-1F43-E40F-B05B-864216381817}"/>
              </a:ext>
            </a:extLst>
          </p:cNvPr>
          <p:cNvSpPr txBox="1"/>
          <p:nvPr/>
        </p:nvSpPr>
        <p:spPr>
          <a:xfrm>
            <a:off x="341854" y="5198082"/>
            <a:ext cx="11643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39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dirty="0" err="1">
                <a:solidFill>
                  <a:srgbClr val="FFC000"/>
                </a:solidFill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Introdução</a:t>
            </a:r>
            <a:r>
              <a:rPr lang="en-US" sz="4400" dirty="0">
                <a:solidFill>
                  <a:srgbClr val="FFC000"/>
                </a:solidFill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 a </a:t>
            </a:r>
            <a:r>
              <a:rPr lang="en-US" sz="4400" dirty="0" err="1">
                <a:solidFill>
                  <a:srgbClr val="FFC000"/>
                </a:solidFill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Estatística</a:t>
            </a:r>
            <a:r>
              <a:rPr lang="en-US" sz="4400" dirty="0">
                <a:solidFill>
                  <a:srgbClr val="FFC000"/>
                </a:solidFill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pt-BR" sz="4400" dirty="0">
                <a:solidFill>
                  <a:srgbClr val="FFC000"/>
                </a:solidFill>
                <a:latin typeface="Montserrat ExtraBold" panose="00000900000000000000" pitchFamily="50" charset="0"/>
                <a:ea typeface="Roboto Bk" panose="02000000000000000000" pitchFamily="2" charset="0"/>
                <a:cs typeface="Open Sans Light" panose="020B0306030504020204" pitchFamily="34" charset="0"/>
              </a:rPr>
              <a:t>(Parte I)</a:t>
            </a:r>
            <a:endParaRPr lang="ru-RU" sz="4400" dirty="0">
              <a:solidFill>
                <a:srgbClr val="FFC000"/>
              </a:solidFill>
              <a:latin typeface="Roboto Bk" panose="02000000000000000000" pitchFamily="2" charset="0"/>
              <a:ea typeface="Roboto Bk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24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588474"/>
            <a:ext cx="12192000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129060-8E32-1921-3703-D824B99B9366}"/>
              </a:ext>
            </a:extLst>
          </p:cNvPr>
          <p:cNvSpPr/>
          <p:nvPr/>
        </p:nvSpPr>
        <p:spPr>
          <a:xfrm>
            <a:off x="90535" y="4229361"/>
            <a:ext cx="11617774" cy="1582963"/>
          </a:xfrm>
          <a:prstGeom prst="rect">
            <a:avLst/>
          </a:prstGeom>
          <a:solidFill>
            <a:srgbClr val="232B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Estatística Descritiva</a:t>
            </a:r>
          </a:p>
          <a:p>
            <a:r>
              <a:rPr lang="pt-BR" sz="28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(Dados Categóricos)</a:t>
            </a:r>
          </a:p>
        </p:txBody>
      </p:sp>
    </p:spTree>
    <p:extLst>
      <p:ext uri="{BB962C8B-B14F-4D97-AF65-F5344CB8AC3E}">
        <p14:creationId xmlns:p14="http://schemas.microsoft.com/office/powerpoint/2010/main" val="30351562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232FEE-70C1-32C2-B418-0F47EC7E0290}"/>
              </a:ext>
            </a:extLst>
          </p:cNvPr>
          <p:cNvSpPr txBox="1"/>
          <p:nvPr/>
        </p:nvSpPr>
        <p:spPr>
          <a:xfrm>
            <a:off x="276075" y="1909357"/>
            <a:ext cx="6094674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OCR A Extended" panose="02010509020102010303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Pegue uma moeda e jogue 2 vezes, antes de jogar... Qual é a probabilidade de sair ao menos uma cara?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C715B2-C384-73CB-FCB4-68654CC8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88" y="3323379"/>
            <a:ext cx="1698100" cy="27331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05D0EA9-8F5B-366E-878B-1DB1F51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46" y="3119276"/>
            <a:ext cx="1752361" cy="294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5049689-EC51-F890-7CF2-40C84308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77" y="3119276"/>
            <a:ext cx="2090237" cy="299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12C0EE1-C01C-6F9C-DCD3-D292C31BF162}"/>
              </a:ext>
            </a:extLst>
          </p:cNvPr>
          <p:cNvSpPr/>
          <p:nvPr/>
        </p:nvSpPr>
        <p:spPr>
          <a:xfrm>
            <a:off x="2486368" y="4249805"/>
            <a:ext cx="662350" cy="616393"/>
          </a:xfrm>
          <a:prstGeom prst="rightArrow">
            <a:avLst/>
          </a:prstGeom>
          <a:solidFill>
            <a:srgbClr val="D9241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E8BE6EA1-6FC8-97D6-1479-0C30E29E2B43}"/>
              </a:ext>
            </a:extLst>
          </p:cNvPr>
          <p:cNvSpPr/>
          <p:nvPr/>
        </p:nvSpPr>
        <p:spPr>
          <a:xfrm>
            <a:off x="6294717" y="4320834"/>
            <a:ext cx="662350" cy="616393"/>
          </a:xfrm>
          <a:prstGeom prst="rightArrow">
            <a:avLst/>
          </a:prstGeom>
          <a:solidFill>
            <a:srgbClr val="D9241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10708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232FEE-70C1-32C2-B418-0F47EC7E0290}"/>
              </a:ext>
            </a:extLst>
          </p:cNvPr>
          <p:cNvSpPr txBox="1"/>
          <p:nvPr/>
        </p:nvSpPr>
        <p:spPr>
          <a:xfrm>
            <a:off x="276075" y="1909357"/>
            <a:ext cx="6094674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OCR A Extended" panose="02010509020102010303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Pegue uma moeda e jogue 2 vezes, antes de jogar... Qual é a probabilidade de sair ao menos uma cara?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C715B2-C384-73CB-FCB4-68654CC8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88" y="3323379"/>
            <a:ext cx="1698100" cy="273317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05D0EA9-8F5B-366E-878B-1DB1F51F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346" y="3119276"/>
            <a:ext cx="1752361" cy="294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5049689-EC51-F890-7CF2-40C84308B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077" y="3119276"/>
            <a:ext cx="2090237" cy="299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612C0EE1-C01C-6F9C-DCD3-D292C31BF162}"/>
              </a:ext>
            </a:extLst>
          </p:cNvPr>
          <p:cNvSpPr/>
          <p:nvPr/>
        </p:nvSpPr>
        <p:spPr>
          <a:xfrm>
            <a:off x="2486368" y="4249805"/>
            <a:ext cx="662350" cy="616393"/>
          </a:xfrm>
          <a:prstGeom prst="rightArrow">
            <a:avLst/>
          </a:prstGeom>
          <a:solidFill>
            <a:srgbClr val="D9241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E8BE6EA1-6FC8-97D6-1479-0C30E29E2B43}"/>
              </a:ext>
            </a:extLst>
          </p:cNvPr>
          <p:cNvSpPr/>
          <p:nvPr/>
        </p:nvSpPr>
        <p:spPr>
          <a:xfrm>
            <a:off x="6294717" y="4320834"/>
            <a:ext cx="662350" cy="616393"/>
          </a:xfrm>
          <a:prstGeom prst="rightArrow">
            <a:avLst/>
          </a:prstGeom>
          <a:solidFill>
            <a:srgbClr val="D9241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5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F420A73-3345-104C-DA6B-564E0DEDD529}"/>
              </a:ext>
            </a:extLst>
          </p:cNvPr>
          <p:cNvSpPr/>
          <p:nvPr/>
        </p:nvSpPr>
        <p:spPr>
          <a:xfrm>
            <a:off x="241091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0 w 2389187"/>
              <a:gd name="connsiteY5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348" tIns="58674" rIns="268256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Problema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B45F95B-FF06-D7CF-F0B9-8EBB2F368E1E}"/>
              </a:ext>
            </a:extLst>
          </p:cNvPr>
          <p:cNvSpPr/>
          <p:nvPr/>
        </p:nvSpPr>
        <p:spPr>
          <a:xfrm>
            <a:off x="2247137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Dado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D44B61-B7EF-F78B-1659-5D494EDC803D}"/>
              </a:ext>
            </a:extLst>
          </p:cNvPr>
          <p:cNvSpPr/>
          <p:nvPr/>
        </p:nvSpPr>
        <p:spPr>
          <a:xfrm>
            <a:off x="4253183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Informação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B23A688-E900-3AEC-6E5D-DA2342DD820B}"/>
              </a:ext>
            </a:extLst>
          </p:cNvPr>
          <p:cNvSpPr/>
          <p:nvPr/>
        </p:nvSpPr>
        <p:spPr>
          <a:xfrm>
            <a:off x="6259228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Insight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E66050C-C0D0-0801-6E6F-448FC137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618" y="1567314"/>
            <a:ext cx="1974882" cy="197488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CA12D75-449E-8C64-0E62-044CCB442F25}"/>
              </a:ext>
            </a:extLst>
          </p:cNvPr>
          <p:cNvSpPr/>
          <p:nvPr/>
        </p:nvSpPr>
        <p:spPr>
          <a:xfrm>
            <a:off x="8773010" y="3523547"/>
            <a:ext cx="2663301" cy="5326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Tomada de Decisão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05860B08-4BAA-3119-3558-8F9ACAF7FAF8}"/>
              </a:ext>
            </a:extLst>
          </p:cNvPr>
          <p:cNvSpPr/>
          <p:nvPr/>
        </p:nvSpPr>
        <p:spPr>
          <a:xfrm>
            <a:off x="221789" y="3864241"/>
            <a:ext cx="1899974" cy="955675"/>
          </a:xfrm>
          <a:prstGeom prst="wedgeRectCallout">
            <a:avLst>
              <a:gd name="adj1" fmla="val -21371"/>
              <a:gd name="adj2" fmla="val -703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latin typeface="Consolas" panose="020B0609020204030204" pitchFamily="49" charset="0"/>
              </a:rPr>
              <a:t>O que deve ser resolvido?</a:t>
            </a:r>
          </a:p>
          <a:p>
            <a:endParaRPr lang="pt-BR" sz="1200" dirty="0">
              <a:latin typeface="Consolas" panose="020B0609020204030204" pitchFamily="49" charset="0"/>
            </a:endParaRPr>
          </a:p>
          <a:p>
            <a:r>
              <a:rPr lang="pt-BR" sz="1200" dirty="0">
                <a:latin typeface="Consolas" panose="020B0609020204030204" pitchFamily="49" charset="0"/>
              </a:rPr>
              <a:t>Qual pergunta deve ser feita</a:t>
            </a:r>
          </a:p>
        </p:txBody>
      </p:sp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68FB6A69-A110-E726-6841-089AAD0B4D2D}"/>
              </a:ext>
            </a:extLst>
          </p:cNvPr>
          <p:cNvSpPr/>
          <p:nvPr/>
        </p:nvSpPr>
        <p:spPr>
          <a:xfrm>
            <a:off x="2051369" y="1567314"/>
            <a:ext cx="1899974" cy="955675"/>
          </a:xfrm>
          <a:prstGeom prst="wedgeRectCallout">
            <a:avLst>
              <a:gd name="adj1" fmla="val -21838"/>
              <a:gd name="adj2" fmla="val 68073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2"/>
                </a:solidFill>
                <a:latin typeface="Consolas" panose="020B0609020204030204" pitchFamily="49" charset="0"/>
              </a:rPr>
              <a:t>Fatos coletados em seu estado original, sem interpretação.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541B9903-D36E-C5CA-0270-4512971C389F}"/>
              </a:ext>
            </a:extLst>
          </p:cNvPr>
          <p:cNvSpPr/>
          <p:nvPr/>
        </p:nvSpPr>
        <p:spPr>
          <a:xfrm>
            <a:off x="4093932" y="3864241"/>
            <a:ext cx="1899974" cy="955675"/>
          </a:xfrm>
          <a:prstGeom prst="wedgeRectCallout">
            <a:avLst>
              <a:gd name="adj1" fmla="val -21371"/>
              <a:gd name="adj2" fmla="val -703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latin typeface="Consolas" panose="020B0609020204030204" pitchFamily="49" charset="0"/>
              </a:rPr>
              <a:t>informação é o resultado da estruturação de dados de forma que eles façam sentido.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B4F7B9B4-04E6-D79C-18C5-7BD79DE04274}"/>
              </a:ext>
            </a:extLst>
          </p:cNvPr>
          <p:cNvSpPr/>
          <p:nvPr/>
        </p:nvSpPr>
        <p:spPr>
          <a:xfrm>
            <a:off x="6037890" y="1506768"/>
            <a:ext cx="1899974" cy="955675"/>
          </a:xfrm>
          <a:prstGeom prst="wedgeRectCallout">
            <a:avLst>
              <a:gd name="adj1" fmla="val -21838"/>
              <a:gd name="adj2" fmla="val 68073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2"/>
                </a:solidFill>
                <a:latin typeface="Consolas" panose="020B0609020204030204" pitchFamily="49" charset="0"/>
              </a:rPr>
              <a:t>Insight é a compreensão profunda e significativa derivada da análise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106976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5F16CCA-5D85-4FE7-4F16-EAAEC2982586}"/>
              </a:ext>
            </a:extLst>
          </p:cNvPr>
          <p:cNvSpPr txBox="1"/>
          <p:nvPr/>
        </p:nvSpPr>
        <p:spPr>
          <a:xfrm>
            <a:off x="493295" y="1165263"/>
            <a:ext cx="166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25ºC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C911A145-7B8D-782F-53DD-07F5E747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24" y="1102695"/>
            <a:ext cx="709909" cy="709909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68A3C31-2E55-7D43-106B-CE8BD37AABC1}"/>
              </a:ext>
            </a:extLst>
          </p:cNvPr>
          <p:cNvCxnSpPr/>
          <p:nvPr/>
        </p:nvCxnSpPr>
        <p:spPr>
          <a:xfrm>
            <a:off x="265747" y="2126061"/>
            <a:ext cx="700448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F6AA2396-A106-8A0F-2E7A-B5E4DCD31AC7}"/>
              </a:ext>
            </a:extLst>
          </p:cNvPr>
          <p:cNvCxnSpPr/>
          <p:nvPr/>
        </p:nvCxnSpPr>
        <p:spPr>
          <a:xfrm>
            <a:off x="265746" y="3743277"/>
            <a:ext cx="700448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3AC758F-018C-314C-25D9-63BA2FA530E6}"/>
              </a:ext>
            </a:extLst>
          </p:cNvPr>
          <p:cNvCxnSpPr/>
          <p:nvPr/>
        </p:nvCxnSpPr>
        <p:spPr>
          <a:xfrm>
            <a:off x="265745" y="5324982"/>
            <a:ext cx="7004481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m 18" descr="Ícone&#10;&#10;Descrição gerada automaticamente">
            <a:extLst>
              <a:ext uri="{FF2B5EF4-FFF2-40B4-BE49-F238E27FC236}">
                <a16:creationId xmlns:a16="http://schemas.microsoft.com/office/drawing/2014/main" id="{36986FE8-817B-27E4-8D1D-21D587F63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50" y="2304184"/>
            <a:ext cx="1331991" cy="133199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2C2D2B56-3958-2D42-30B8-B783C13F0D32}"/>
              </a:ext>
            </a:extLst>
          </p:cNvPr>
          <p:cNvSpPr txBox="1"/>
          <p:nvPr/>
        </p:nvSpPr>
        <p:spPr>
          <a:xfrm>
            <a:off x="404484" y="2679107"/>
            <a:ext cx="166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10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B38C22E7-E30C-D5CD-7988-CE4DB6896AE3}"/>
              </a:ext>
            </a:extLst>
          </p:cNvPr>
          <p:cNvSpPr txBox="1"/>
          <p:nvPr/>
        </p:nvSpPr>
        <p:spPr>
          <a:xfrm>
            <a:off x="404484" y="4296853"/>
            <a:ext cx="1669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1.9 m</a:t>
            </a:r>
          </a:p>
        </p:txBody>
      </p:sp>
      <p:pic>
        <p:nvPicPr>
          <p:cNvPr id="22" name="Imagem 21" descr="Ícone&#10;&#10;Descrição gerada automaticamente">
            <a:extLst>
              <a:ext uri="{FF2B5EF4-FFF2-40B4-BE49-F238E27FC236}">
                <a16:creationId xmlns:a16="http://schemas.microsoft.com/office/drawing/2014/main" id="{E99C7493-0D3E-D36E-C167-4B8095C4A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324" y="3993131"/>
            <a:ext cx="1171717" cy="11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00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F6064F-1923-28C8-051C-DBE06FC7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7" y="989051"/>
            <a:ext cx="10838039" cy="477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183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4435780"/>
            <a:ext cx="4065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Dados Categóricos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217284" y="5452858"/>
            <a:ext cx="396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Análise de Comportamento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E6C4ED7A-93AA-AAD7-4E2C-B7EB530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43" y="1772627"/>
            <a:ext cx="2218100" cy="22181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7F35A19-1762-9354-5E9C-258CB3290D4E}"/>
              </a:ext>
            </a:extLst>
          </p:cNvPr>
          <p:cNvSpPr txBox="1"/>
          <p:nvPr/>
        </p:nvSpPr>
        <p:spPr>
          <a:xfrm>
            <a:off x="5071449" y="1667206"/>
            <a:ext cx="609750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pt-BR" sz="2800" dirty="0"/>
              <a:t>Um </a:t>
            </a:r>
            <a:r>
              <a:rPr lang="pt-BR" sz="2800" b="1" dirty="0">
                <a:solidFill>
                  <a:srgbClr val="0070C0"/>
                </a:solidFill>
              </a:rPr>
              <a:t>dado categórico </a:t>
            </a:r>
            <a:r>
              <a:rPr lang="pt-BR" sz="2800" dirty="0"/>
              <a:t>é um tipo de dado qualitativo que pode ser classificado em um número limitado de categorias ou grupos distintos. </a:t>
            </a:r>
          </a:p>
          <a:p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Esses dados representam </a:t>
            </a:r>
            <a:r>
              <a:rPr lang="pt-BR" sz="2800" b="1" dirty="0">
                <a:solidFill>
                  <a:srgbClr val="0070C0"/>
                </a:solidFill>
              </a:rPr>
              <a:t>características ou atributos.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9304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4435780"/>
            <a:ext cx="4065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Dados Categóricos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217284" y="5452858"/>
            <a:ext cx="396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Análise de Comportamento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E6C4ED7A-93AA-AAD7-4E2C-B7EB530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43" y="1772627"/>
            <a:ext cx="2218100" cy="22181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23981F-9EB6-9E34-07E4-245A1207B31C}"/>
              </a:ext>
            </a:extLst>
          </p:cNvPr>
          <p:cNvSpPr txBox="1"/>
          <p:nvPr/>
        </p:nvSpPr>
        <p:spPr>
          <a:xfrm>
            <a:off x="4793757" y="160143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Conta o número de vezes que cada categoria aparece na amostra.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946762-6833-5F71-7233-D0646ACB1EAE}"/>
              </a:ext>
            </a:extLst>
          </p:cNvPr>
          <p:cNvSpPr txBox="1"/>
          <p:nvPr/>
        </p:nvSpPr>
        <p:spPr>
          <a:xfrm>
            <a:off x="4793757" y="726521"/>
            <a:ext cx="414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Frequência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D5D6E1-D555-2DB1-2DB0-C6E72E62426A}"/>
              </a:ext>
            </a:extLst>
          </p:cNvPr>
          <p:cNvSpPr txBox="1"/>
          <p:nvPr/>
        </p:nvSpPr>
        <p:spPr>
          <a:xfrm>
            <a:off x="4793757" y="2476345"/>
            <a:ext cx="637520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pandas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endParaRPr lang="pt-B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([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0489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4435780"/>
            <a:ext cx="4065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Dados Categóricos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217284" y="5452858"/>
            <a:ext cx="396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Análise de Comportamento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E6C4ED7A-93AA-AAD7-4E2C-B7EB530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43" y="1772627"/>
            <a:ext cx="2218100" cy="22181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D23981F-9EB6-9E34-07E4-245A1207B31C}"/>
              </a:ext>
            </a:extLst>
          </p:cNvPr>
          <p:cNvSpPr txBox="1"/>
          <p:nvPr/>
        </p:nvSpPr>
        <p:spPr>
          <a:xfrm>
            <a:off x="4793757" y="1601433"/>
            <a:ext cx="609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Conta o número de vezes que cada categoria aparece na amostra.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946762-6833-5F71-7233-D0646ACB1EAE}"/>
              </a:ext>
            </a:extLst>
          </p:cNvPr>
          <p:cNvSpPr txBox="1"/>
          <p:nvPr/>
        </p:nvSpPr>
        <p:spPr>
          <a:xfrm>
            <a:off x="4793757" y="726521"/>
            <a:ext cx="414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Frequência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AD5D6E1-D555-2DB1-2DB0-C6E72E62426A}"/>
              </a:ext>
            </a:extLst>
          </p:cNvPr>
          <p:cNvSpPr txBox="1"/>
          <p:nvPr/>
        </p:nvSpPr>
        <p:spPr>
          <a:xfrm>
            <a:off x="4793757" y="2476345"/>
            <a:ext cx="637520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pandas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endParaRPr lang="pt-B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([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pt-B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C21D42F-3D9C-2F5E-37F0-3965A44F0E8B}"/>
              </a:ext>
            </a:extLst>
          </p:cNvPr>
          <p:cNvSpPr txBox="1"/>
          <p:nvPr/>
        </p:nvSpPr>
        <p:spPr>
          <a:xfrm>
            <a:off x="4793757" y="5104609"/>
            <a:ext cx="637520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pandas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endParaRPr lang="pt-B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pt-B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pd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Series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([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'B'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'A'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1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'C'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])</a:t>
            </a:r>
          </a:p>
          <a:p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1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1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value_counts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1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normalize</a:t>
            </a:r>
            <a:r>
              <a:rPr lang="pt-BR" sz="12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</a:t>
            </a:r>
            <a:r>
              <a:rPr lang="pt-BR" sz="1200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True</a:t>
            </a:r>
            <a:endParaRPr lang="pt-BR" sz="12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pt-BR" sz="1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print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1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frequency</a:t>
            </a:r>
            <a:r>
              <a:rPr lang="pt-BR" sz="1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0E42F15-B8B0-D32A-C6A2-23AC39A567AA}"/>
              </a:ext>
            </a:extLst>
          </p:cNvPr>
          <p:cNvSpPr txBox="1"/>
          <p:nvPr/>
        </p:nvSpPr>
        <p:spPr>
          <a:xfrm>
            <a:off x="4793756" y="4112614"/>
            <a:ext cx="770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Frequência Relativa</a:t>
            </a:r>
          </a:p>
        </p:txBody>
      </p:sp>
    </p:spTree>
    <p:extLst>
      <p:ext uri="{BB962C8B-B14F-4D97-AF65-F5344CB8AC3E}">
        <p14:creationId xmlns:p14="http://schemas.microsoft.com/office/powerpoint/2010/main" val="1030998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1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4435780"/>
            <a:ext cx="40650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Dados Categóricos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217284" y="5452858"/>
            <a:ext cx="396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Análise de Comportamento</a:t>
            </a:r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E6C4ED7A-93AA-AAD7-4E2C-B7EB53012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43" y="1772627"/>
            <a:ext cx="2218100" cy="22181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946762-6833-5F71-7233-D0646ACB1EAE}"/>
              </a:ext>
            </a:extLst>
          </p:cNvPr>
          <p:cNvSpPr txBox="1"/>
          <p:nvPr/>
        </p:nvSpPr>
        <p:spPr>
          <a:xfrm>
            <a:off x="4793757" y="726521"/>
            <a:ext cx="4142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Exemplo 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F16365-65FC-C66C-8F6A-C0984FD2CE72}"/>
              </a:ext>
            </a:extLst>
          </p:cNvPr>
          <p:cNvSpPr txBox="1"/>
          <p:nvPr/>
        </p:nvSpPr>
        <p:spPr>
          <a:xfrm>
            <a:off x="5024672" y="1667206"/>
            <a:ext cx="6097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pt-BR" sz="2800" dirty="0"/>
              <a:t>Pegue a base  </a:t>
            </a:r>
            <a:r>
              <a:rPr lang="pt-BR" sz="2800" b="1" dirty="0">
                <a:solidFill>
                  <a:srgbClr val="0070C0"/>
                </a:solidFill>
              </a:rPr>
              <a:t>teste_aplicativo.csv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13DC68-CBDE-B0A4-64AD-FC6B1B5F6CB5}"/>
              </a:ext>
            </a:extLst>
          </p:cNvPr>
          <p:cNvSpPr txBox="1"/>
          <p:nvPr/>
        </p:nvSpPr>
        <p:spPr>
          <a:xfrm>
            <a:off x="5071449" y="3036620"/>
            <a:ext cx="609750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pPr marL="514350" indent="-514350">
              <a:buAutoNum type="arabicParenR"/>
            </a:pPr>
            <a:r>
              <a:rPr lang="pt-BR" sz="2800" dirty="0"/>
              <a:t>Qual é o gênero mais frequente?</a:t>
            </a:r>
          </a:p>
          <a:p>
            <a:pPr marL="514350" indent="-514350">
              <a:buAutoNum type="arabicParenR"/>
            </a:pPr>
            <a:endParaRPr lang="pt-BR" sz="2800" b="1" dirty="0">
              <a:solidFill>
                <a:srgbClr val="0070C0"/>
              </a:solidFill>
            </a:endParaRPr>
          </a:p>
          <a:p>
            <a:pPr marL="514350" indent="-514350">
              <a:buAutoNum type="arabicParenR"/>
            </a:pPr>
            <a:r>
              <a:rPr lang="pt-BR" sz="2800" dirty="0"/>
              <a:t>E a faixa de idade?</a:t>
            </a:r>
          </a:p>
        </p:txBody>
      </p:sp>
    </p:spTree>
    <p:extLst>
      <p:ext uri="{BB962C8B-B14F-4D97-AF65-F5344CB8AC3E}">
        <p14:creationId xmlns:p14="http://schemas.microsoft.com/office/powerpoint/2010/main" val="24766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588474"/>
            <a:ext cx="12192000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129060-8E32-1921-3703-D824B99B9366}"/>
              </a:ext>
            </a:extLst>
          </p:cNvPr>
          <p:cNvSpPr/>
          <p:nvPr/>
        </p:nvSpPr>
        <p:spPr>
          <a:xfrm>
            <a:off x="90535" y="4229361"/>
            <a:ext cx="11617774" cy="1582963"/>
          </a:xfrm>
          <a:prstGeom prst="rect">
            <a:avLst/>
          </a:prstGeom>
          <a:solidFill>
            <a:srgbClr val="232B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Estatística Descritiva</a:t>
            </a:r>
          </a:p>
          <a:p>
            <a:r>
              <a:rPr lang="pt-BR" sz="28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(Dados Numéricos)</a:t>
            </a:r>
          </a:p>
        </p:txBody>
      </p:sp>
    </p:spTree>
    <p:extLst>
      <p:ext uri="{BB962C8B-B14F-4D97-AF65-F5344CB8AC3E}">
        <p14:creationId xmlns:p14="http://schemas.microsoft.com/office/powerpoint/2010/main" val="56268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841695-1882-6FCF-6C44-AD351CF65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947" y="865140"/>
            <a:ext cx="8999621" cy="512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66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159798" y="896645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5197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841695-1882-6FCF-6C44-AD351CF65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5" r="69118"/>
          <a:stretch/>
        </p:blipFill>
        <p:spPr bwMode="auto">
          <a:xfrm>
            <a:off x="986588" y="1616226"/>
            <a:ext cx="2779295" cy="273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79E0FC4-B356-F3B7-3413-0F9CDD86E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09" b="19596"/>
          <a:stretch/>
        </p:blipFill>
        <p:spPr bwMode="auto">
          <a:xfrm>
            <a:off x="5935264" y="3900746"/>
            <a:ext cx="2514600" cy="209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DB85FC5-F8CF-8828-596F-7E3E0F74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87" y="1721564"/>
            <a:ext cx="1360567" cy="136056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6572967" y="3059668"/>
            <a:ext cx="195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Média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7E1EA77-D8FB-3274-4AC4-619074470106}"/>
              </a:ext>
            </a:extLst>
          </p:cNvPr>
          <p:cNvSpPr txBox="1"/>
          <p:nvPr/>
        </p:nvSpPr>
        <p:spPr>
          <a:xfrm>
            <a:off x="6256737" y="5730762"/>
            <a:ext cx="195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Mediana e quartis</a:t>
            </a:r>
          </a:p>
        </p:txBody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91548049-B4C5-6B7B-2CCC-EB4B9E802BC8}"/>
              </a:ext>
            </a:extLst>
          </p:cNvPr>
          <p:cNvSpPr/>
          <p:nvPr/>
        </p:nvSpPr>
        <p:spPr>
          <a:xfrm rot="8962197" flipH="1">
            <a:off x="3350370" y="2918070"/>
            <a:ext cx="2245027" cy="707585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8C1AEC33-45A5-5525-7740-7FE1143DF8CD}"/>
              </a:ext>
            </a:extLst>
          </p:cNvPr>
          <p:cNvSpPr/>
          <p:nvPr/>
        </p:nvSpPr>
        <p:spPr>
          <a:xfrm rot="12637803" flipH="1" flipV="1">
            <a:off x="3259048" y="4423296"/>
            <a:ext cx="2245027" cy="707585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5829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22774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DDB85FC5-F8CF-8828-596F-7E3E0F74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026" y="2376560"/>
            <a:ext cx="2104880" cy="210488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19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Média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0F9654F-B058-9CBD-FD4D-761BB7C997FA}"/>
              </a:ext>
            </a:extLst>
          </p:cNvPr>
          <p:cNvSpPr/>
          <p:nvPr/>
        </p:nvSpPr>
        <p:spPr>
          <a:xfrm>
            <a:off x="1085316" y="2301467"/>
            <a:ext cx="6537534" cy="24217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7722E6-C9DD-D455-BCD4-165E7E88FD3E}"/>
              </a:ext>
            </a:extLst>
          </p:cNvPr>
          <p:cNvSpPr txBox="1"/>
          <p:nvPr/>
        </p:nvSpPr>
        <p:spPr>
          <a:xfrm>
            <a:off x="3993617" y="3106275"/>
            <a:ext cx="355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CR A Extended" panose="02010509020102010303" pitchFamily="50" charset="0"/>
              </a:rPr>
              <a:t>Tendência Central, ou “centro de massa”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21F8FEE-4B59-725E-5185-BB051347AA72}"/>
                  </a:ext>
                </a:extLst>
              </p:cNvPr>
              <p:cNvSpPr txBox="1"/>
              <p:nvPr/>
            </p:nvSpPr>
            <p:spPr>
              <a:xfrm>
                <a:off x="4896917" y="3990294"/>
                <a:ext cx="1264602" cy="544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721F8FEE-4B59-725E-5185-BB051347A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917" y="3990294"/>
                <a:ext cx="1264602" cy="5442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56A29AA9-9D32-34D9-DBCE-038BB38307A5}"/>
              </a:ext>
            </a:extLst>
          </p:cNvPr>
          <p:cNvSpPr/>
          <p:nvPr/>
        </p:nvSpPr>
        <p:spPr>
          <a:xfrm>
            <a:off x="8236722" y="2301467"/>
            <a:ext cx="3385558" cy="24217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108E455-F330-5BBF-C463-42C178F2BC2E}"/>
              </a:ext>
            </a:extLst>
          </p:cNvPr>
          <p:cNvSpPr txBox="1"/>
          <p:nvPr/>
        </p:nvSpPr>
        <p:spPr>
          <a:xfrm>
            <a:off x="8262314" y="1914384"/>
            <a:ext cx="1951117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297D49-6F0B-4B78-668D-8338EAE90F97}"/>
              </a:ext>
            </a:extLst>
          </p:cNvPr>
          <p:cNvSpPr txBox="1"/>
          <p:nvPr/>
        </p:nvSpPr>
        <p:spPr>
          <a:xfrm>
            <a:off x="8458260" y="2800484"/>
            <a:ext cx="30358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mean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(vetor)</a:t>
            </a:r>
          </a:p>
          <a:p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import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numpy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 as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np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np.mean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(vetor)</a:t>
            </a:r>
          </a:p>
          <a:p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86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19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Média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3D7CE0-EC6F-8879-BFDD-EDB0FBFA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9" y="1709270"/>
            <a:ext cx="7154109" cy="26402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F373589-39DA-B074-3102-0F399CA29902}"/>
              </a:ext>
            </a:extLst>
          </p:cNvPr>
          <p:cNvSpPr/>
          <p:nvPr/>
        </p:nvSpPr>
        <p:spPr>
          <a:xfrm>
            <a:off x="7990477" y="1818552"/>
            <a:ext cx="3453926" cy="24217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Tome a tabela ao lado com o salário dos funcionários, calcule a média de salários</a:t>
            </a:r>
          </a:p>
        </p:txBody>
      </p:sp>
    </p:spTree>
    <p:extLst>
      <p:ext uri="{BB962C8B-B14F-4D97-AF65-F5344CB8AC3E}">
        <p14:creationId xmlns:p14="http://schemas.microsoft.com/office/powerpoint/2010/main" val="2907735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195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Média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03D7CE0-EC6F-8879-BFDD-EDB0FBFA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9" y="1709270"/>
            <a:ext cx="7154109" cy="264027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F373589-39DA-B074-3102-0F399CA29902}"/>
              </a:ext>
            </a:extLst>
          </p:cNvPr>
          <p:cNvSpPr/>
          <p:nvPr/>
        </p:nvSpPr>
        <p:spPr>
          <a:xfrm>
            <a:off x="7990477" y="1818552"/>
            <a:ext cx="3453926" cy="24217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Suponha que a Joana entrou para compor o time com o salário de R$ 50000, como fica a nova média?  </a:t>
            </a:r>
          </a:p>
        </p:txBody>
      </p:sp>
    </p:spTree>
    <p:extLst>
      <p:ext uri="{BB962C8B-B14F-4D97-AF65-F5344CB8AC3E}">
        <p14:creationId xmlns:p14="http://schemas.microsoft.com/office/powerpoint/2010/main" val="290429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25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Mediana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FC072B8-4E2A-34E3-140D-B9B3CD11359E}"/>
              </a:ext>
            </a:extLst>
          </p:cNvPr>
          <p:cNvSpPr/>
          <p:nvPr/>
        </p:nvSpPr>
        <p:spPr>
          <a:xfrm>
            <a:off x="511467" y="2304665"/>
            <a:ext cx="7118647" cy="263439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9636997-9AC2-86D8-B4D8-5432DDA39F66}"/>
              </a:ext>
            </a:extLst>
          </p:cNvPr>
          <p:cNvSpPr txBox="1"/>
          <p:nvPr/>
        </p:nvSpPr>
        <p:spPr>
          <a:xfrm>
            <a:off x="4293751" y="2779046"/>
            <a:ext cx="355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CR A Extended" panose="02010509020102010303" pitchFamily="50" charset="0"/>
              </a:rPr>
              <a:t>Valor Central, valor do Meio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66B599-4C21-D857-9CCD-B2FC93A3C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90" y="3097473"/>
            <a:ext cx="3373069" cy="130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A186DA-C92E-407F-E4CE-567E938FA953}"/>
              </a:ext>
            </a:extLst>
          </p:cNvPr>
          <p:cNvSpPr txBox="1"/>
          <p:nvPr/>
        </p:nvSpPr>
        <p:spPr>
          <a:xfrm>
            <a:off x="4382712" y="3923399"/>
            <a:ext cx="3556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OCR A Extended" panose="02010509020102010303" pitchFamily="50" charset="0"/>
              </a:rPr>
              <a:t>Divide os dados em exatamente duas partes iguais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27F5842-DFF4-9803-5A76-23EC7BAA8592}"/>
              </a:ext>
            </a:extLst>
          </p:cNvPr>
          <p:cNvSpPr/>
          <p:nvPr/>
        </p:nvSpPr>
        <p:spPr>
          <a:xfrm>
            <a:off x="8031767" y="2517357"/>
            <a:ext cx="3385558" cy="242170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7271A09-28DD-7E4B-34EE-93F808FB50D6}"/>
              </a:ext>
            </a:extLst>
          </p:cNvPr>
          <p:cNvSpPr txBox="1"/>
          <p:nvPr/>
        </p:nvSpPr>
        <p:spPr>
          <a:xfrm>
            <a:off x="8096566" y="2238411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3ADE4B5-3F64-A773-BCAD-47278D165DA3}"/>
              </a:ext>
            </a:extLst>
          </p:cNvPr>
          <p:cNvSpPr txBox="1"/>
          <p:nvPr/>
        </p:nvSpPr>
        <p:spPr>
          <a:xfrm>
            <a:off x="8253305" y="3016374"/>
            <a:ext cx="303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import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numpy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 as </a:t>
            </a:r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np</a:t>
            </a:r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np.median</a:t>
            </a:r>
            <a:r>
              <a:rPr lang="pt-BR" dirty="0">
                <a:solidFill>
                  <a:schemeClr val="accent3">
                    <a:lumMod val="75000"/>
                  </a:schemeClr>
                </a:solidFill>
                <a:latin typeface="OCR A Extended" panose="02010509020102010303" pitchFamily="50" charset="0"/>
              </a:rPr>
              <a:t>(vetor)</a:t>
            </a:r>
          </a:p>
          <a:p>
            <a:endParaRPr lang="pt-BR" dirty="0">
              <a:solidFill>
                <a:schemeClr val="accent3">
                  <a:lumMod val="75000"/>
                </a:schemeClr>
              </a:solidFill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1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25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Quartis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CBC3A0-3E48-F06C-9B82-02ABC362FA76}"/>
              </a:ext>
            </a:extLst>
          </p:cNvPr>
          <p:cNvSpPr/>
          <p:nvPr/>
        </p:nvSpPr>
        <p:spPr>
          <a:xfrm>
            <a:off x="870389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3AD69E-F810-7191-A97B-6FCA470279ED}"/>
              </a:ext>
            </a:extLst>
          </p:cNvPr>
          <p:cNvSpPr txBox="1"/>
          <p:nvPr/>
        </p:nvSpPr>
        <p:spPr>
          <a:xfrm>
            <a:off x="943736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1º Quartil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7D4A609-0ACA-A960-5499-BA47BE7076D0}"/>
              </a:ext>
            </a:extLst>
          </p:cNvPr>
          <p:cNvSpPr/>
          <p:nvPr/>
        </p:nvSpPr>
        <p:spPr>
          <a:xfrm>
            <a:off x="6671560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430D0D-7E29-02E3-AF15-8A09FEB06701}"/>
              </a:ext>
            </a:extLst>
          </p:cNvPr>
          <p:cNvSpPr txBox="1"/>
          <p:nvPr/>
        </p:nvSpPr>
        <p:spPr>
          <a:xfrm>
            <a:off x="6744907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2º Quartil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978390E-6A4F-76EF-E308-E803FB7B0F39}"/>
              </a:ext>
            </a:extLst>
          </p:cNvPr>
          <p:cNvSpPr/>
          <p:nvPr/>
        </p:nvSpPr>
        <p:spPr>
          <a:xfrm>
            <a:off x="870389" y="4213160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DE00F0-F45A-4BCA-9959-AC8E87CEED92}"/>
              </a:ext>
            </a:extLst>
          </p:cNvPr>
          <p:cNvSpPr txBox="1"/>
          <p:nvPr/>
        </p:nvSpPr>
        <p:spPr>
          <a:xfrm>
            <a:off x="943736" y="4016853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3º Quartil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03B7C4-9AD3-EC48-8FB6-B632FBDE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47" y="2364703"/>
            <a:ext cx="2748935" cy="7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713191-A9D7-5C91-AD4D-340D918C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1" y="2382466"/>
            <a:ext cx="3090729" cy="8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28ABA69-30BC-2183-A542-BB2204B6C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29" y="4491710"/>
            <a:ext cx="3101769" cy="7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9112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235722" y="909114"/>
            <a:ext cx="558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Vamos lá...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55D50E-9B4E-4D97-5DC3-D4A242BC1797}"/>
              </a:ext>
            </a:extLst>
          </p:cNvPr>
          <p:cNvSpPr/>
          <p:nvPr/>
        </p:nvSpPr>
        <p:spPr>
          <a:xfrm>
            <a:off x="235722" y="1816185"/>
            <a:ext cx="5327592" cy="13966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diretor de uma escola de cursos, e na matéria de </a:t>
            </a:r>
            <a:r>
              <a:rPr lang="pt-BR" dirty="0">
                <a:solidFill>
                  <a:srgbClr val="00B0F0"/>
                </a:solidFill>
                <a:latin typeface="OCR A Extended" panose="02010509020102010303" pitchFamily="50" charset="0"/>
              </a:rPr>
              <a:t>Machine Learning </a:t>
            </a:r>
            <a:r>
              <a:rPr lang="pt-BR" dirty="0">
                <a:latin typeface="OCR A Extended" panose="02010509020102010303" pitchFamily="50" charset="0"/>
              </a:rPr>
              <a:t>as duas turmas apresentaram as notas (0 a 100) </a:t>
            </a: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AE5A7B-625F-1830-F01C-DC489EC6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55" y="2666601"/>
            <a:ext cx="4517943" cy="327372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88D5654-B6EB-B0C0-D6E2-CBE0CA4A4087}"/>
              </a:ext>
            </a:extLst>
          </p:cNvPr>
          <p:cNvSpPr/>
          <p:nvPr/>
        </p:nvSpPr>
        <p:spPr>
          <a:xfrm>
            <a:off x="7255379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F1F084-B080-25C3-12FA-EDBA042AAFEC}"/>
              </a:ext>
            </a:extLst>
          </p:cNvPr>
          <p:cNvSpPr/>
          <p:nvPr/>
        </p:nvSpPr>
        <p:spPr>
          <a:xfrm>
            <a:off x="9180747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</p:spTree>
    <p:extLst>
      <p:ext uri="{BB962C8B-B14F-4D97-AF65-F5344CB8AC3E}">
        <p14:creationId xmlns:p14="http://schemas.microsoft.com/office/powerpoint/2010/main" val="114597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235722" y="909114"/>
            <a:ext cx="558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Vamos lá...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255D50E-9B4E-4D97-5DC3-D4A242BC1797}"/>
              </a:ext>
            </a:extLst>
          </p:cNvPr>
          <p:cNvSpPr/>
          <p:nvPr/>
        </p:nvSpPr>
        <p:spPr>
          <a:xfrm>
            <a:off x="235722" y="1816185"/>
            <a:ext cx="5327592" cy="1396616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diretor de uma escola de cursos, e na matéria de </a:t>
            </a:r>
            <a:r>
              <a:rPr lang="pt-BR" dirty="0">
                <a:solidFill>
                  <a:srgbClr val="00B0F0"/>
                </a:solidFill>
                <a:latin typeface="OCR A Extended" panose="02010509020102010303" pitchFamily="50" charset="0"/>
              </a:rPr>
              <a:t>Machine Learning </a:t>
            </a:r>
            <a:r>
              <a:rPr lang="pt-BR" dirty="0">
                <a:latin typeface="OCR A Extended" panose="02010509020102010303" pitchFamily="50" charset="0"/>
              </a:rPr>
              <a:t>as duas turmas apresentaram as notas (0 a 100) </a:t>
            </a: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AE5A7B-625F-1830-F01C-DC489EC6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55" y="2666601"/>
            <a:ext cx="4517943" cy="327372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88D5654-B6EB-B0C0-D6E2-CBE0CA4A4087}"/>
              </a:ext>
            </a:extLst>
          </p:cNvPr>
          <p:cNvSpPr/>
          <p:nvPr/>
        </p:nvSpPr>
        <p:spPr>
          <a:xfrm>
            <a:off x="7255379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F1F084-B080-25C3-12FA-EDBA042AAFEC}"/>
              </a:ext>
            </a:extLst>
          </p:cNvPr>
          <p:cNvSpPr/>
          <p:nvPr/>
        </p:nvSpPr>
        <p:spPr>
          <a:xfrm>
            <a:off x="9180747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F17B48-4A18-1E48-E862-E574A92591F4}"/>
              </a:ext>
            </a:extLst>
          </p:cNvPr>
          <p:cNvSpPr/>
          <p:nvPr/>
        </p:nvSpPr>
        <p:spPr>
          <a:xfrm>
            <a:off x="304088" y="3836750"/>
            <a:ext cx="5327592" cy="1396616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3600" dirty="0">
                <a:latin typeface="OCR A Extended" panose="02010509020102010303" pitchFamily="50" charset="0"/>
              </a:rPr>
              <a:t>Qual turma enfrenta mais dificuldades?</a:t>
            </a:r>
          </a:p>
          <a:p>
            <a:endParaRPr lang="pt-BR" sz="36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74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235722" y="909114"/>
            <a:ext cx="673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Calculando a média...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0AE5A7B-625F-1830-F01C-DC489EC67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55" y="2666601"/>
            <a:ext cx="4517943" cy="327372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388D5654-B6EB-B0C0-D6E2-CBE0CA4A4087}"/>
              </a:ext>
            </a:extLst>
          </p:cNvPr>
          <p:cNvSpPr/>
          <p:nvPr/>
        </p:nvSpPr>
        <p:spPr>
          <a:xfrm>
            <a:off x="7255379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F1F084-B080-25C3-12FA-EDBA042AAFEC}"/>
              </a:ext>
            </a:extLst>
          </p:cNvPr>
          <p:cNvSpPr/>
          <p:nvPr/>
        </p:nvSpPr>
        <p:spPr>
          <a:xfrm>
            <a:off x="9180747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2028AF-AC39-8EF9-834B-ED3F94400A18}"/>
              </a:ext>
            </a:extLst>
          </p:cNvPr>
          <p:cNvSpPr/>
          <p:nvPr/>
        </p:nvSpPr>
        <p:spPr>
          <a:xfrm>
            <a:off x="827517" y="3005875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291F5E-6342-33B3-6A0E-F832A951931A}"/>
              </a:ext>
            </a:extLst>
          </p:cNvPr>
          <p:cNvSpPr/>
          <p:nvPr/>
        </p:nvSpPr>
        <p:spPr>
          <a:xfrm>
            <a:off x="2900218" y="3005875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EA9069-F434-6F53-45B7-AC621A05CF46}"/>
              </a:ext>
            </a:extLst>
          </p:cNvPr>
          <p:cNvSpPr/>
          <p:nvPr/>
        </p:nvSpPr>
        <p:spPr>
          <a:xfrm>
            <a:off x="822450" y="3370390"/>
            <a:ext cx="1820254" cy="314165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930AFF-6186-A261-AB8D-C7FF75362509}"/>
              </a:ext>
            </a:extLst>
          </p:cNvPr>
          <p:cNvSpPr/>
          <p:nvPr/>
        </p:nvSpPr>
        <p:spPr>
          <a:xfrm>
            <a:off x="2895151" y="3370390"/>
            <a:ext cx="1820254" cy="314165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82</a:t>
            </a:r>
          </a:p>
        </p:txBody>
      </p:sp>
    </p:spTree>
    <p:extLst>
      <p:ext uri="{BB962C8B-B14F-4D97-AF65-F5344CB8AC3E}">
        <p14:creationId xmlns:p14="http://schemas.microsoft.com/office/powerpoint/2010/main" val="149041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235722" y="909114"/>
            <a:ext cx="6737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Calculando a média...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8D5654-B6EB-B0C0-D6E2-CBE0CA4A4087}"/>
              </a:ext>
            </a:extLst>
          </p:cNvPr>
          <p:cNvSpPr/>
          <p:nvPr/>
        </p:nvSpPr>
        <p:spPr>
          <a:xfrm>
            <a:off x="7255379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5F1F084-B080-25C3-12FA-EDBA042AAFEC}"/>
              </a:ext>
            </a:extLst>
          </p:cNvPr>
          <p:cNvSpPr/>
          <p:nvPr/>
        </p:nvSpPr>
        <p:spPr>
          <a:xfrm>
            <a:off x="9180747" y="2317939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52028AF-AC39-8EF9-834B-ED3F94400A18}"/>
              </a:ext>
            </a:extLst>
          </p:cNvPr>
          <p:cNvSpPr/>
          <p:nvPr/>
        </p:nvSpPr>
        <p:spPr>
          <a:xfrm>
            <a:off x="827517" y="3005875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291F5E-6342-33B3-6A0E-F832A951931A}"/>
              </a:ext>
            </a:extLst>
          </p:cNvPr>
          <p:cNvSpPr/>
          <p:nvPr/>
        </p:nvSpPr>
        <p:spPr>
          <a:xfrm>
            <a:off x="2900218" y="3005875"/>
            <a:ext cx="1820254" cy="39310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Turma 2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EA9069-F434-6F53-45B7-AC621A05CF46}"/>
              </a:ext>
            </a:extLst>
          </p:cNvPr>
          <p:cNvSpPr/>
          <p:nvPr/>
        </p:nvSpPr>
        <p:spPr>
          <a:xfrm>
            <a:off x="822450" y="3370390"/>
            <a:ext cx="1820254" cy="314165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82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A930AFF-6186-A261-AB8D-C7FF75362509}"/>
              </a:ext>
            </a:extLst>
          </p:cNvPr>
          <p:cNvSpPr/>
          <p:nvPr/>
        </p:nvSpPr>
        <p:spPr>
          <a:xfrm>
            <a:off x="2895151" y="3370390"/>
            <a:ext cx="1820254" cy="314165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82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6A4AF2E-BDCA-667D-0BA6-61F5BE9B2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3368" y="2767701"/>
            <a:ext cx="4337436" cy="34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3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88777" y="94103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94CC92-155C-E94E-B40D-211D52D31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49" y="1565568"/>
            <a:ext cx="10251881" cy="444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69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B14C74-1982-459F-A45C-E597F472C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8" y="2059673"/>
            <a:ext cx="7538659" cy="273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Medidas de Dispersão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FDAAE5-D3AC-0BAE-EC2F-9827D6716645}"/>
              </a:ext>
            </a:extLst>
          </p:cNvPr>
          <p:cNvSpPr/>
          <p:nvPr/>
        </p:nvSpPr>
        <p:spPr>
          <a:xfrm>
            <a:off x="768407" y="5224941"/>
            <a:ext cx="5709305" cy="698308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Mensuração da distância entre os dados </a:t>
            </a:r>
          </a:p>
          <a:p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93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Medidas de Dispersão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12020B-BEA2-7896-DB85-FBF93FF9E38C}"/>
              </a:ext>
            </a:extLst>
          </p:cNvPr>
          <p:cNvSpPr/>
          <p:nvPr/>
        </p:nvSpPr>
        <p:spPr>
          <a:xfrm>
            <a:off x="511467" y="2370646"/>
            <a:ext cx="4888909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Em um jogo de Basquete</a:t>
            </a: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EE44CE-0A5E-41B6-5707-25675288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768" y="2703801"/>
            <a:ext cx="2609934" cy="38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63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Medidas de Dispersão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012020B-BEA2-7896-DB85-FBF93FF9E38C}"/>
              </a:ext>
            </a:extLst>
          </p:cNvPr>
          <p:cNvSpPr/>
          <p:nvPr/>
        </p:nvSpPr>
        <p:spPr>
          <a:xfrm>
            <a:off x="511467" y="2370646"/>
            <a:ext cx="4888909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Em um jogo de Basquete</a:t>
            </a: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3EE44CE-0A5E-41B6-5707-25675288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768" y="2703801"/>
            <a:ext cx="2609934" cy="3821019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C711CC0-4076-F508-8647-E91AF8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95" y="3300723"/>
            <a:ext cx="6340979" cy="17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219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Medidas de Dispersão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68F211-6E0E-F3E7-6A5B-BEC9E80EB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750" y="4476932"/>
            <a:ext cx="4577181" cy="213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C711CC0-4076-F508-8647-E91AF862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67" y="2269878"/>
            <a:ext cx="6340979" cy="171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2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88777" y="94103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105184-1C51-FDB2-332D-047CD22F377F}"/>
              </a:ext>
            </a:extLst>
          </p:cNvPr>
          <p:cNvSpPr txBox="1"/>
          <p:nvPr/>
        </p:nvSpPr>
        <p:spPr>
          <a:xfrm>
            <a:off x="1784623" y="2439659"/>
            <a:ext cx="8930937" cy="1314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Precisamos garantir  que os sinais (+ | -) não seja anulados</a:t>
            </a:r>
            <a:endParaRPr lang="pt-BR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602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Variância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594658A-2A0B-1BAD-44C0-7597C013B5BB}"/>
                  </a:ext>
                </a:extLst>
              </p:cNvPr>
              <p:cNvSpPr txBox="1"/>
              <p:nvPr/>
            </p:nvSpPr>
            <p:spPr>
              <a:xfrm>
                <a:off x="1123093" y="2375129"/>
                <a:ext cx="5858152" cy="1509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é</m:t>
                                  </m:r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𝑑𝑖𝑎</m:t>
                                  </m:r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pt-BR" sz="3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594658A-2A0B-1BAD-44C0-7597C013B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093" y="2375129"/>
                <a:ext cx="5858152" cy="15093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800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88777" y="94103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105184-1C51-FDB2-332D-047CD22F377F}"/>
              </a:ext>
            </a:extLst>
          </p:cNvPr>
          <p:cNvSpPr txBox="1"/>
          <p:nvPr/>
        </p:nvSpPr>
        <p:spPr>
          <a:xfrm>
            <a:off x="1784623" y="2439659"/>
            <a:ext cx="893093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Temos dificuldade de interpretar esse número</a:t>
            </a:r>
            <a:endParaRPr lang="pt-BR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493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Desvio Padrão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E070F37-4457-1DB6-AA6E-BEC3C9EC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89" y="2670257"/>
            <a:ext cx="5256196" cy="231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5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Exemplo 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62F1DB7-A806-AD84-266D-C2B240219DC1}"/>
              </a:ext>
            </a:extLst>
          </p:cNvPr>
          <p:cNvSpPr/>
          <p:nvPr/>
        </p:nvSpPr>
        <p:spPr>
          <a:xfrm>
            <a:off x="321343" y="1752013"/>
            <a:ext cx="5490981" cy="35533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o diretor de marketing de uma empresa e deseja saber: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é média de vendas diária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Como esses valores se comportam e torno da Média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canal teve o maior investimento?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Utilize a base </a:t>
            </a:r>
            <a:r>
              <a:rPr lang="pt-BR" b="1" dirty="0">
                <a:solidFill>
                  <a:srgbClr val="0070C0"/>
                </a:solidFill>
                <a:latin typeface="OCR A Extended" panose="02010509020102010303" pitchFamily="50" charset="0"/>
              </a:rPr>
              <a:t>mmm.csv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34A9D3E-17E4-ED6F-11FF-D7E76E2F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50" y="1847392"/>
            <a:ext cx="3362557" cy="33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91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588474"/>
            <a:ext cx="12192000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129060-8E32-1921-3703-D824B99B9366}"/>
              </a:ext>
            </a:extLst>
          </p:cNvPr>
          <p:cNvSpPr/>
          <p:nvPr/>
        </p:nvSpPr>
        <p:spPr>
          <a:xfrm>
            <a:off x="90535" y="4229361"/>
            <a:ext cx="11617774" cy="1582963"/>
          </a:xfrm>
          <a:prstGeom prst="rect">
            <a:avLst/>
          </a:prstGeom>
          <a:solidFill>
            <a:srgbClr val="232B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Estatística Descritiva</a:t>
            </a:r>
          </a:p>
          <a:p>
            <a:r>
              <a:rPr lang="pt-BR" sz="28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(Bivariada)</a:t>
            </a:r>
          </a:p>
        </p:txBody>
      </p:sp>
    </p:spTree>
    <p:extLst>
      <p:ext uri="{BB962C8B-B14F-4D97-AF65-F5344CB8AC3E}">
        <p14:creationId xmlns:p14="http://schemas.microsoft.com/office/powerpoint/2010/main" val="929335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88777" y="94103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105184-1C51-FDB2-332D-047CD22F377F}"/>
              </a:ext>
            </a:extLst>
          </p:cNvPr>
          <p:cNvSpPr txBox="1"/>
          <p:nvPr/>
        </p:nvSpPr>
        <p:spPr>
          <a:xfrm>
            <a:off x="1005395" y="1953087"/>
            <a:ext cx="978985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 </a:t>
            </a:r>
            <a:r>
              <a:rPr lang="pt-BR" sz="4000" b="1" i="0" dirty="0">
                <a:solidFill>
                  <a:srgbClr val="0070C0"/>
                </a:solidFill>
                <a:effectLst/>
                <a:latin typeface="Montserrat" panose="00000500000000000000" pitchFamily="2" charset="0"/>
              </a:rPr>
              <a:t>estatística</a:t>
            </a:r>
            <a:r>
              <a:rPr lang="pt-BR" sz="40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é uma coleção de métodos para planejar experimentos, obter dados e organizá-los, resumi-los, analisá-los, interpretá-los e deles extrair conclusões." (</a:t>
            </a:r>
            <a:r>
              <a:rPr lang="pt-BR" sz="40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Triola</a:t>
            </a:r>
            <a:r>
              <a:rPr lang="pt-BR" sz="40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, 2005)</a:t>
            </a:r>
            <a:endParaRPr lang="pt-BR" sz="4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448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Análise Bivariada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217284" y="4447927"/>
            <a:ext cx="3965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Análise do comportamento conjunto de duas variáveis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Light" panose="00000400000000000000" pitchFamily="2" charset="0"/>
              </a:rPr>
              <a:t>Muito usada para BI e </a:t>
            </a:r>
            <a:r>
              <a:rPr lang="pt-BR" dirty="0" err="1">
                <a:latin typeface="Montserrat Light" panose="00000400000000000000" pitchFamily="2" charset="0"/>
              </a:rPr>
              <a:t>Analytics</a:t>
            </a:r>
            <a:endParaRPr lang="pt-BR" dirty="0">
              <a:latin typeface="Montserrat Light" panose="00000400000000000000" pitchFamily="2" charset="0"/>
            </a:endParaRP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9ABBD01-E6B4-2D4A-4ABA-59FCC2617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29722"/>
              </p:ext>
            </p:extLst>
          </p:nvPr>
        </p:nvGraphicFramePr>
        <p:xfrm>
          <a:off x="5685577" y="2540325"/>
          <a:ext cx="6002448" cy="3257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9236">
                  <a:extLst>
                    <a:ext uri="{9D8B030D-6E8A-4147-A177-3AD203B41FA5}">
                      <a16:colId xmlns:a16="http://schemas.microsoft.com/office/drawing/2014/main" val="3771475540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2238591810"/>
                    </a:ext>
                  </a:extLst>
                </a:gridCol>
              </a:tblGrid>
              <a:tr h="158737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60503"/>
                  </a:ext>
                </a:extLst>
              </a:tr>
              <a:tr h="166990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8688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CDFEEC1-4AE8-C20B-5C6C-01808FEF6B93}"/>
              </a:ext>
            </a:extLst>
          </p:cNvPr>
          <p:cNvSpPr/>
          <p:nvPr/>
        </p:nvSpPr>
        <p:spPr>
          <a:xfrm>
            <a:off x="5685577" y="204608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1C7068-196F-1531-4A6D-9CB7DED8490D}"/>
              </a:ext>
            </a:extLst>
          </p:cNvPr>
          <p:cNvSpPr/>
          <p:nvPr/>
        </p:nvSpPr>
        <p:spPr>
          <a:xfrm>
            <a:off x="8843727" y="2046084"/>
            <a:ext cx="2844298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DF5BE6-63F8-F7FE-4416-E367006266E7}"/>
              </a:ext>
            </a:extLst>
          </p:cNvPr>
          <p:cNvSpPr/>
          <p:nvPr/>
        </p:nvSpPr>
        <p:spPr>
          <a:xfrm rot="16200000">
            <a:off x="4584279" y="3137649"/>
            <a:ext cx="1574432" cy="3797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24BF0E9-C530-767C-95E0-C8928F21D2BA}"/>
              </a:ext>
            </a:extLst>
          </p:cNvPr>
          <p:cNvSpPr/>
          <p:nvPr/>
        </p:nvSpPr>
        <p:spPr>
          <a:xfrm rot="16200000">
            <a:off x="4584278" y="4820497"/>
            <a:ext cx="1574433" cy="379784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9B61A98-627F-C222-FF2A-13A1C4CFBEB4}"/>
              </a:ext>
            </a:extLst>
          </p:cNvPr>
          <p:cNvSpPr txBox="1"/>
          <p:nvPr/>
        </p:nvSpPr>
        <p:spPr>
          <a:xfrm>
            <a:off x="5909650" y="3004374"/>
            <a:ext cx="261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anose="00000400000000000000" pitchFamily="2" charset="0"/>
              </a:rPr>
              <a:t>Tabela </a:t>
            </a:r>
          </a:p>
          <a:p>
            <a:pPr algn="ctr"/>
            <a:r>
              <a:rPr lang="pt-BR" dirty="0">
                <a:latin typeface="Montserrat Light" panose="00000400000000000000" pitchFamily="2" charset="0"/>
              </a:rPr>
              <a:t>Contingência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2DA9E6B-F30B-D1AC-DAFB-EAE72651FCC8}"/>
              </a:ext>
            </a:extLst>
          </p:cNvPr>
          <p:cNvSpPr txBox="1"/>
          <p:nvPr/>
        </p:nvSpPr>
        <p:spPr>
          <a:xfrm>
            <a:off x="8959914" y="3142873"/>
            <a:ext cx="26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anose="00000400000000000000" pitchFamily="2" charset="0"/>
              </a:rPr>
              <a:t>Análise Descritiva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E029847-5D73-5C28-E407-791B52DC59FC}"/>
              </a:ext>
            </a:extLst>
          </p:cNvPr>
          <p:cNvSpPr txBox="1"/>
          <p:nvPr/>
        </p:nvSpPr>
        <p:spPr>
          <a:xfrm>
            <a:off x="8959914" y="4634267"/>
            <a:ext cx="2611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anose="00000400000000000000" pitchFamily="2" charset="0"/>
              </a:rPr>
              <a:t>Covariância</a:t>
            </a:r>
          </a:p>
          <a:p>
            <a:pPr algn="ctr"/>
            <a:r>
              <a:rPr lang="pt-BR" dirty="0">
                <a:latin typeface="Montserrat Light" panose="00000400000000000000" pitchFamily="2" charset="0"/>
              </a:rPr>
              <a:t>Correlação....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EFCB190-22A6-18C5-6A4E-9887B42E1B83}"/>
              </a:ext>
            </a:extLst>
          </p:cNvPr>
          <p:cNvSpPr txBox="1"/>
          <p:nvPr/>
        </p:nvSpPr>
        <p:spPr>
          <a:xfrm>
            <a:off x="6016784" y="4772766"/>
            <a:ext cx="261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Montserrat Light" panose="00000400000000000000" pitchFamily="2" charset="0"/>
              </a:rPr>
              <a:t>Análise Descritiva</a:t>
            </a:r>
          </a:p>
        </p:txBody>
      </p:sp>
    </p:spTree>
    <p:extLst>
      <p:ext uri="{BB962C8B-B14F-4D97-AF65-F5344CB8AC3E}">
        <p14:creationId xmlns:p14="http://schemas.microsoft.com/office/powerpoint/2010/main" val="415817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55737B1-A33F-E099-DAB6-A099D48A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57" y="1875033"/>
            <a:ext cx="4418091" cy="430058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24259" y="1449037"/>
            <a:ext cx="5327592" cy="4267743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Você é dono de uma rede varejista de roupas e deseja saber se existe mudança dos perfis de cliente: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Regular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Premium 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Nas diferentes categorias de roupas: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Casual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Formal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27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A8D66C-EE09-5003-7252-03F6C4A0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7" y="1648696"/>
            <a:ext cx="4418091" cy="4300589"/>
          </a:xfrm>
          <a:prstGeom prst="rect">
            <a:avLst/>
          </a:prstGeom>
        </p:spPr>
      </p:pic>
      <p:sp>
        <p:nvSpPr>
          <p:cNvPr id="4" name="Freeform 4">
            <a:extLst>
              <a:ext uri="{FF2B5EF4-FFF2-40B4-BE49-F238E27FC236}">
                <a16:creationId xmlns:a16="http://schemas.microsoft.com/office/drawing/2014/main" id="{F059588C-3CC5-4117-7581-57F50CD6AB63}"/>
              </a:ext>
            </a:extLst>
          </p:cNvPr>
          <p:cNvSpPr/>
          <p:nvPr/>
        </p:nvSpPr>
        <p:spPr>
          <a:xfrm rot="10800000" flipH="1">
            <a:off x="4851147" y="3702867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C2D81-AD08-6ACD-6BAE-05025586D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279" y="2974922"/>
            <a:ext cx="5041931" cy="14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95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59588C-3CC5-4117-7581-57F50CD6AB63}"/>
              </a:ext>
            </a:extLst>
          </p:cNvPr>
          <p:cNvSpPr/>
          <p:nvPr/>
        </p:nvSpPr>
        <p:spPr>
          <a:xfrm rot="10800000" flipH="1">
            <a:off x="4753070" y="3587235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C2D81-AD08-6ACD-6BAE-05025586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4" y="2929655"/>
            <a:ext cx="4508626" cy="1301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FC2263-2F23-9425-2091-BC1843C0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38" y="3045926"/>
            <a:ext cx="5385211" cy="10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4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59588C-3CC5-4117-7581-57F50CD6AB63}"/>
              </a:ext>
            </a:extLst>
          </p:cNvPr>
          <p:cNvSpPr/>
          <p:nvPr/>
        </p:nvSpPr>
        <p:spPr>
          <a:xfrm rot="10800000" flipH="1">
            <a:off x="4753070" y="3587235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C2D81-AD08-6ACD-6BAE-05025586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4" y="2929655"/>
            <a:ext cx="4508626" cy="1301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FC2263-2F23-9425-2091-BC1843C0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38" y="3045926"/>
            <a:ext cx="5385211" cy="1082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DF51121-0E4E-75A8-5508-4B19B62229BB}"/>
              </a:ext>
            </a:extLst>
          </p:cNvPr>
          <p:cNvSpPr/>
          <p:nvPr/>
        </p:nvSpPr>
        <p:spPr>
          <a:xfrm>
            <a:off x="7127054" y="4629558"/>
            <a:ext cx="3904938" cy="948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03849A-C208-9FF2-5CB6-8E2D4E7FC5E7}"/>
              </a:ext>
            </a:extLst>
          </p:cNvPr>
          <p:cNvSpPr txBox="1"/>
          <p:nvPr/>
        </p:nvSpPr>
        <p:spPr>
          <a:xfrm>
            <a:off x="7230162" y="4343122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8A52C6-2B46-DFF9-165F-7BC597A5855F}"/>
              </a:ext>
            </a:extLst>
          </p:cNvPr>
          <p:cNvSpPr txBox="1"/>
          <p:nvPr/>
        </p:nvSpPr>
        <p:spPr>
          <a:xfrm>
            <a:off x="7230162" y="4654839"/>
            <a:ext cx="30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pandas as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pd</a:t>
            </a:r>
            <a:b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</a:b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F6945B-841E-EED7-6476-035273AC5E72}"/>
              </a:ext>
            </a:extLst>
          </p:cNvPr>
          <p:cNvSpPr txBox="1"/>
          <p:nvPr/>
        </p:nvSpPr>
        <p:spPr>
          <a:xfrm>
            <a:off x="7217241" y="520883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pd.</a:t>
            </a:r>
            <a:r>
              <a:rPr lang="da-DK" b="0" i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ui-monospace"/>
              </a:rPr>
              <a:t>crosstab</a:t>
            </a:r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(df[var1], df[var2])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626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Exemplo 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62F1DB7-A806-AD84-266D-C2B240219DC1}"/>
              </a:ext>
            </a:extLst>
          </p:cNvPr>
          <p:cNvSpPr/>
          <p:nvPr/>
        </p:nvSpPr>
        <p:spPr>
          <a:xfrm>
            <a:off x="321343" y="1752013"/>
            <a:ext cx="5490981" cy="35533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o diretor de marketing de uma empresa e deseja saber: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é média de vendas diária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Como esses valores se comportam e torno da Média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canal teve o maior investimento?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Utilize a base </a:t>
            </a:r>
            <a:r>
              <a:rPr lang="pt-BR" b="1" dirty="0">
                <a:solidFill>
                  <a:srgbClr val="0070C0"/>
                </a:solidFill>
                <a:latin typeface="OCR A Extended" panose="02010509020102010303" pitchFamily="50" charset="0"/>
              </a:rPr>
              <a:t>mmm.csv</a:t>
            </a:r>
          </a:p>
        </p:txBody>
      </p:sp>
    </p:spTree>
    <p:extLst>
      <p:ext uri="{BB962C8B-B14F-4D97-AF65-F5344CB8AC3E}">
        <p14:creationId xmlns:p14="http://schemas.microsoft.com/office/powerpoint/2010/main" val="3449089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Exemplo 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62F1DB7-A806-AD84-266D-C2B240219DC1}"/>
              </a:ext>
            </a:extLst>
          </p:cNvPr>
          <p:cNvSpPr/>
          <p:nvPr/>
        </p:nvSpPr>
        <p:spPr>
          <a:xfrm>
            <a:off x="321343" y="1752013"/>
            <a:ext cx="5490981" cy="35533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o diretor de marketing de uma empresa e deseja saber: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é média de vendas diária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Como esses valores se comportam e torno da Média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canal teve o maior investimento?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Utilize a base </a:t>
            </a:r>
            <a:r>
              <a:rPr lang="pt-BR" b="1" dirty="0">
                <a:solidFill>
                  <a:srgbClr val="0070C0"/>
                </a:solidFill>
                <a:latin typeface="OCR A Extended" panose="02010509020102010303" pitchFamily="50" charset="0"/>
              </a:rPr>
              <a:t>mmm.csv</a:t>
            </a:r>
          </a:p>
        </p:txBody>
      </p:sp>
    </p:spTree>
    <p:extLst>
      <p:ext uri="{BB962C8B-B14F-4D97-AF65-F5344CB8AC3E}">
        <p14:creationId xmlns:p14="http://schemas.microsoft.com/office/powerpoint/2010/main" val="3898953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55737B1-A33F-E099-DAB6-A099D48A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57" y="1875033"/>
            <a:ext cx="4418091" cy="430058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24259" y="1449037"/>
            <a:ext cx="5327592" cy="4267743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Você é dono de uma rede varejista de roupas e deseja saber se existe mudança dos perfis de cliente: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Regular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Premium 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Nas diferentes categorias de roupas: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Casual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Formal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936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01154" y="1810693"/>
            <a:ext cx="6239916" cy="101398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Vamos avaliar a renda média das duas populações?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97C7BE-43ED-8595-4EE2-B8024FE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87" y="1747319"/>
            <a:ext cx="5143696" cy="336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340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01154" y="1810693"/>
            <a:ext cx="6239916" cy="101398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Vamos avaliar a renda das duas populações?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97C7BE-43ED-8595-4EE2-B8024FE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87" y="1747319"/>
            <a:ext cx="5143696" cy="33633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7709E8-956D-86A8-528A-301FE52F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4" y="2900823"/>
            <a:ext cx="5939073" cy="9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88777" y="94103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34D488A-A194-1CBC-4F41-E03D5FB8D566}"/>
              </a:ext>
            </a:extLst>
          </p:cNvPr>
          <p:cNvSpPr/>
          <p:nvPr/>
        </p:nvSpPr>
        <p:spPr>
          <a:xfrm>
            <a:off x="1259604" y="1623481"/>
            <a:ext cx="1210729" cy="1094104"/>
          </a:xfrm>
          <a:custGeom>
            <a:avLst/>
            <a:gdLst/>
            <a:ahLst/>
            <a:cxnLst/>
            <a:rect l="l" t="t" r="r" b="b"/>
            <a:pathLst>
              <a:path w="2321848" h="2321848">
                <a:moveTo>
                  <a:pt x="0" y="0"/>
                </a:moveTo>
                <a:lnTo>
                  <a:pt x="2321848" y="0"/>
                </a:lnTo>
                <a:lnTo>
                  <a:pt x="2321848" y="2321848"/>
                </a:lnTo>
                <a:lnTo>
                  <a:pt x="0" y="232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026247F2-0203-D20E-8787-2D48754431A7}"/>
              </a:ext>
            </a:extLst>
          </p:cNvPr>
          <p:cNvSpPr/>
          <p:nvPr/>
        </p:nvSpPr>
        <p:spPr>
          <a:xfrm>
            <a:off x="7919598" y="1534306"/>
            <a:ext cx="1572125" cy="1272454"/>
          </a:xfrm>
          <a:custGeom>
            <a:avLst/>
            <a:gdLst/>
            <a:ahLst/>
            <a:cxnLst/>
            <a:rect l="l" t="t" r="r" b="b"/>
            <a:pathLst>
              <a:path w="2389884" h="2389884">
                <a:moveTo>
                  <a:pt x="0" y="0"/>
                </a:moveTo>
                <a:lnTo>
                  <a:pt x="2389884" y="0"/>
                </a:lnTo>
                <a:lnTo>
                  <a:pt x="2389884" y="2389884"/>
                </a:lnTo>
                <a:lnTo>
                  <a:pt x="0" y="2389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E27B1A0F-127B-EA1E-9619-2639A4361918}"/>
              </a:ext>
            </a:extLst>
          </p:cNvPr>
          <p:cNvSpPr/>
          <p:nvPr/>
        </p:nvSpPr>
        <p:spPr>
          <a:xfrm>
            <a:off x="4360501" y="1445131"/>
            <a:ext cx="1572125" cy="1272454"/>
          </a:xfrm>
          <a:custGeom>
            <a:avLst/>
            <a:gdLst/>
            <a:ahLst/>
            <a:cxnLst/>
            <a:rect l="l" t="t" r="r" b="b"/>
            <a:pathLst>
              <a:path w="2131348" h="2131348">
                <a:moveTo>
                  <a:pt x="0" y="0"/>
                </a:moveTo>
                <a:lnTo>
                  <a:pt x="2131348" y="0"/>
                </a:lnTo>
                <a:lnTo>
                  <a:pt x="2131348" y="2131348"/>
                </a:lnTo>
                <a:lnTo>
                  <a:pt x="0" y="2131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48569874-1B9B-4327-7813-360175C76621}"/>
              </a:ext>
            </a:extLst>
          </p:cNvPr>
          <p:cNvSpPr/>
          <p:nvPr/>
        </p:nvSpPr>
        <p:spPr>
          <a:xfrm>
            <a:off x="7695146" y="3675668"/>
            <a:ext cx="1823454" cy="1835459"/>
          </a:xfrm>
          <a:custGeom>
            <a:avLst/>
            <a:gdLst/>
            <a:ahLst/>
            <a:cxnLst/>
            <a:rect l="l" t="t" r="r" b="b"/>
            <a:pathLst>
              <a:path w="2825312" h="2825312">
                <a:moveTo>
                  <a:pt x="0" y="0"/>
                </a:moveTo>
                <a:lnTo>
                  <a:pt x="2825313" y="0"/>
                </a:lnTo>
                <a:lnTo>
                  <a:pt x="2825313" y="2825312"/>
                </a:lnTo>
                <a:lnTo>
                  <a:pt x="0" y="2825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B2CB958C-EC5D-0B21-D5D3-0EE109F53182}"/>
              </a:ext>
            </a:extLst>
          </p:cNvPr>
          <p:cNvSpPr/>
          <p:nvPr/>
        </p:nvSpPr>
        <p:spPr>
          <a:xfrm>
            <a:off x="1259604" y="3875433"/>
            <a:ext cx="1522656" cy="1224046"/>
          </a:xfrm>
          <a:custGeom>
            <a:avLst/>
            <a:gdLst/>
            <a:ahLst/>
            <a:cxnLst/>
            <a:rect l="l" t="t" r="r" b="b"/>
            <a:pathLst>
              <a:path w="2593991" h="2593991">
                <a:moveTo>
                  <a:pt x="0" y="0"/>
                </a:moveTo>
                <a:lnTo>
                  <a:pt x="2593991" y="0"/>
                </a:lnTo>
                <a:lnTo>
                  <a:pt x="2593991" y="2593991"/>
                </a:lnTo>
                <a:lnTo>
                  <a:pt x="0" y="2593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A8B32254-670B-B3F5-10F4-8EF45928D7C8}"/>
              </a:ext>
            </a:extLst>
          </p:cNvPr>
          <p:cNvSpPr/>
          <p:nvPr/>
        </p:nvSpPr>
        <p:spPr>
          <a:xfrm>
            <a:off x="4432972" y="3851228"/>
            <a:ext cx="1427182" cy="1272455"/>
          </a:xfrm>
          <a:custGeom>
            <a:avLst/>
            <a:gdLst/>
            <a:ahLst/>
            <a:cxnLst/>
            <a:rect l="l" t="t" r="r" b="b"/>
            <a:pathLst>
              <a:path w="2889031" h="2889031">
                <a:moveTo>
                  <a:pt x="0" y="0"/>
                </a:moveTo>
                <a:lnTo>
                  <a:pt x="2889031" y="0"/>
                </a:lnTo>
                <a:lnTo>
                  <a:pt x="2889031" y="2889031"/>
                </a:lnTo>
                <a:lnTo>
                  <a:pt x="0" y="28890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6AC6659-7053-64BA-6792-BDB6BC8D1E76}"/>
              </a:ext>
            </a:extLst>
          </p:cNvPr>
          <p:cNvSpPr txBox="1"/>
          <p:nvPr/>
        </p:nvSpPr>
        <p:spPr>
          <a:xfrm>
            <a:off x="1363281" y="4939017"/>
            <a:ext cx="1315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Medicina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7813C13-60C7-D373-1832-1352CD534A78}"/>
              </a:ext>
            </a:extLst>
          </p:cNvPr>
          <p:cNvSpPr txBox="1"/>
          <p:nvPr/>
        </p:nvSpPr>
        <p:spPr>
          <a:xfrm>
            <a:off x="4496855" y="4985183"/>
            <a:ext cx="1920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Detecção de fraudes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2A636E-1E2F-73CC-C59E-45FD8B9BCB59}"/>
              </a:ext>
            </a:extLst>
          </p:cNvPr>
          <p:cNvSpPr txBox="1"/>
          <p:nvPr/>
        </p:nvSpPr>
        <p:spPr>
          <a:xfrm>
            <a:off x="8252308" y="5308348"/>
            <a:ext cx="192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amor??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85DF3E4-5C93-CB0E-DAB4-F3E9283D4F69}"/>
              </a:ext>
            </a:extLst>
          </p:cNvPr>
          <p:cNvSpPr txBox="1"/>
          <p:nvPr/>
        </p:nvSpPr>
        <p:spPr>
          <a:xfrm>
            <a:off x="8092737" y="2677018"/>
            <a:ext cx="192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Varejo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DF6B3C-7DDB-4974-877C-3FF3690A38E5}"/>
              </a:ext>
            </a:extLst>
          </p:cNvPr>
          <p:cNvSpPr txBox="1"/>
          <p:nvPr/>
        </p:nvSpPr>
        <p:spPr>
          <a:xfrm>
            <a:off x="4360501" y="2754381"/>
            <a:ext cx="192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Industria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A3BBAE-2151-3560-30A4-69F8CCB2E73A}"/>
              </a:ext>
            </a:extLst>
          </p:cNvPr>
          <p:cNvSpPr txBox="1"/>
          <p:nvPr/>
        </p:nvSpPr>
        <p:spPr>
          <a:xfrm>
            <a:off x="1218571" y="2806760"/>
            <a:ext cx="192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Economia</a:t>
            </a:r>
          </a:p>
        </p:txBody>
      </p:sp>
    </p:spTree>
    <p:extLst>
      <p:ext uri="{BB962C8B-B14F-4D97-AF65-F5344CB8AC3E}">
        <p14:creationId xmlns:p14="http://schemas.microsoft.com/office/powerpoint/2010/main" val="1616123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01154" y="1810693"/>
            <a:ext cx="6239916" cy="101398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Vamos avaliar a renda das duas populações?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97C7BE-43ED-8595-4EE2-B8024FE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52" y="1747319"/>
            <a:ext cx="4264491" cy="27884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A7709E8-956D-86A8-528A-301FE52F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4" y="2900823"/>
            <a:ext cx="5939073" cy="98044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3B93E74D-D65F-F076-4BC8-966E21A98D4A}"/>
              </a:ext>
            </a:extLst>
          </p:cNvPr>
          <p:cNvSpPr/>
          <p:nvPr/>
        </p:nvSpPr>
        <p:spPr>
          <a:xfrm>
            <a:off x="436542" y="4636375"/>
            <a:ext cx="6842444" cy="118500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B06AFC5-A8BC-DB9C-F086-CEC0783A2DEC}"/>
              </a:ext>
            </a:extLst>
          </p:cNvPr>
          <p:cNvSpPr txBox="1"/>
          <p:nvPr/>
        </p:nvSpPr>
        <p:spPr>
          <a:xfrm>
            <a:off x="539651" y="4349939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6D1B48-7108-8A70-3C1A-C4504D341DA9}"/>
              </a:ext>
            </a:extLst>
          </p:cNvPr>
          <p:cNvSpPr txBox="1"/>
          <p:nvPr/>
        </p:nvSpPr>
        <p:spPr>
          <a:xfrm>
            <a:off x="539650" y="4661656"/>
            <a:ext cx="81607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estatistica_descritiva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df</a:t>
            </a:r>
            <a:r>
              <a:rPr lang="pt-BR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groupby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'região em que mora'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)[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'renda mensal (R$)'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describe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</a:t>
            </a:r>
          </a:p>
          <a:p>
            <a:b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</a:b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34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1582846" y="2719233"/>
            <a:ext cx="4338120" cy="196726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8B414F-84D0-CCF6-2335-E29D6E3A3D0D}"/>
              </a:ext>
            </a:extLst>
          </p:cNvPr>
          <p:cNvSpPr/>
          <p:nvPr/>
        </p:nvSpPr>
        <p:spPr>
          <a:xfrm>
            <a:off x="6026588" y="2719233"/>
            <a:ext cx="4338120" cy="1967267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chemeClr val="bg2"/>
                </a:solidFill>
              </a:rPr>
              <a:t>Numérica</a:t>
            </a:r>
          </a:p>
        </p:txBody>
      </p:sp>
    </p:spTree>
    <p:extLst>
      <p:ext uri="{BB962C8B-B14F-4D97-AF65-F5344CB8AC3E}">
        <p14:creationId xmlns:p14="http://schemas.microsoft.com/office/powerpoint/2010/main" val="2219007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227E5C7-F4BF-C185-B3EA-CD5C3852C3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19462"/>
              </p:ext>
            </p:extLst>
          </p:nvPr>
        </p:nvGraphicFramePr>
        <p:xfrm>
          <a:off x="8400618" y="1521351"/>
          <a:ext cx="2872586" cy="4291854"/>
        </p:xfrm>
        <a:graphic>
          <a:graphicData uri="http://schemas.openxmlformats.org/drawingml/2006/table">
            <a:tbl>
              <a:tblPr/>
              <a:tblGrid>
                <a:gridCol w="878622">
                  <a:extLst>
                    <a:ext uri="{9D8B030D-6E8A-4147-A177-3AD203B41FA5}">
                      <a16:colId xmlns:a16="http://schemas.microsoft.com/office/drawing/2014/main" val="9386"/>
                    </a:ext>
                  </a:extLst>
                </a:gridCol>
                <a:gridCol w="944849">
                  <a:extLst>
                    <a:ext uri="{9D8B030D-6E8A-4147-A177-3AD203B41FA5}">
                      <a16:colId xmlns:a16="http://schemas.microsoft.com/office/drawing/2014/main" val="1529656355"/>
                    </a:ext>
                  </a:extLst>
                </a:gridCol>
                <a:gridCol w="1049115">
                  <a:extLst>
                    <a:ext uri="{9D8B030D-6E8A-4147-A177-3AD203B41FA5}">
                      <a16:colId xmlns:a16="http://schemas.microsoft.com/office/drawing/2014/main" val="3629314249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Dia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</a:t>
                      </a: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B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2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1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472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2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15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9187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3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85449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4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8025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48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4673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6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767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7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67024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8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53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427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9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45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55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2209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10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70</a:t>
                      </a:r>
                      <a:endParaRPr lang="pt-BR" sz="1200" dirty="0">
                        <a:effectLst/>
                        <a:highlight>
                          <a:srgbClr val="E7E7E7"/>
                        </a:highlight>
                        <a:latin typeface="OCR A Extended" panose="02010509020102010303" pitchFamily="50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64231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A7E137AD-A74A-AF2F-5577-BBAA89D6F1CA}"/>
              </a:ext>
            </a:extLst>
          </p:cNvPr>
          <p:cNvSpPr/>
          <p:nvPr/>
        </p:nvSpPr>
        <p:spPr>
          <a:xfrm>
            <a:off x="448633" y="1761068"/>
            <a:ext cx="5709305" cy="1906210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Vamos avaliar essas duas equipes de vendas que pertencem a um mesmo gerente? Será que possuem comportamentos parecidos?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607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227E5C7-F4BF-C185-B3EA-CD5C3852C388}"/>
              </a:ext>
            </a:extLst>
          </p:cNvPr>
          <p:cNvGraphicFramePr>
            <a:graphicFrameLocks noGrp="1"/>
          </p:cNvGraphicFramePr>
          <p:nvPr/>
        </p:nvGraphicFramePr>
        <p:xfrm>
          <a:off x="8400618" y="1521351"/>
          <a:ext cx="2872586" cy="4291854"/>
        </p:xfrm>
        <a:graphic>
          <a:graphicData uri="http://schemas.openxmlformats.org/drawingml/2006/table">
            <a:tbl>
              <a:tblPr/>
              <a:tblGrid>
                <a:gridCol w="878622">
                  <a:extLst>
                    <a:ext uri="{9D8B030D-6E8A-4147-A177-3AD203B41FA5}">
                      <a16:colId xmlns:a16="http://schemas.microsoft.com/office/drawing/2014/main" val="9386"/>
                    </a:ext>
                  </a:extLst>
                </a:gridCol>
                <a:gridCol w="944849">
                  <a:extLst>
                    <a:ext uri="{9D8B030D-6E8A-4147-A177-3AD203B41FA5}">
                      <a16:colId xmlns:a16="http://schemas.microsoft.com/office/drawing/2014/main" val="1529656355"/>
                    </a:ext>
                  </a:extLst>
                </a:gridCol>
                <a:gridCol w="1049115">
                  <a:extLst>
                    <a:ext uri="{9D8B030D-6E8A-4147-A177-3AD203B41FA5}">
                      <a16:colId xmlns:a16="http://schemas.microsoft.com/office/drawing/2014/main" val="3629314249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Dia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</a:t>
                      </a: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B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2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1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472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15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9187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3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85449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4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8025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48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4673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6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767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7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67024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8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53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427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9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45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55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2209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10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70</a:t>
                      </a:r>
                      <a:endParaRPr lang="pt-BR" sz="1200" dirty="0">
                        <a:effectLst/>
                        <a:highlight>
                          <a:srgbClr val="E7E7E7"/>
                        </a:highlight>
                        <a:latin typeface="OCR A Extended" panose="02010509020102010303" pitchFamily="50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64231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A7E137AD-A74A-AF2F-5577-BBAA89D6F1CA}"/>
              </a:ext>
            </a:extLst>
          </p:cNvPr>
          <p:cNvSpPr/>
          <p:nvPr/>
        </p:nvSpPr>
        <p:spPr>
          <a:xfrm>
            <a:off x="448633" y="1761068"/>
            <a:ext cx="5709305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Passo 1: Cálculo das Médias: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F854AF-CDE5-940C-C4EB-3588CEF38821}"/>
              </a:ext>
            </a:extLst>
          </p:cNvPr>
          <p:cNvSpPr/>
          <p:nvPr/>
        </p:nvSpPr>
        <p:spPr>
          <a:xfrm>
            <a:off x="448633" y="2843586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28,2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Equipe 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BAFFB6-1951-8928-CB08-F14146900768}"/>
              </a:ext>
            </a:extLst>
          </p:cNvPr>
          <p:cNvSpPr/>
          <p:nvPr/>
        </p:nvSpPr>
        <p:spPr>
          <a:xfrm>
            <a:off x="3003072" y="2834687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43,5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Equipe B</a:t>
            </a:r>
          </a:p>
        </p:txBody>
      </p:sp>
    </p:spTree>
    <p:extLst>
      <p:ext uri="{BB962C8B-B14F-4D97-AF65-F5344CB8AC3E}">
        <p14:creationId xmlns:p14="http://schemas.microsoft.com/office/powerpoint/2010/main" val="6766214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E137AD-A74A-AF2F-5577-BBAA89D6F1CA}"/>
              </a:ext>
            </a:extLst>
          </p:cNvPr>
          <p:cNvSpPr/>
          <p:nvPr/>
        </p:nvSpPr>
        <p:spPr>
          <a:xfrm>
            <a:off x="448633" y="1761068"/>
            <a:ext cx="5709305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Passo </a:t>
            </a:r>
            <a:r>
              <a:rPr lang="pt-BR" dirty="0">
                <a:solidFill>
                  <a:srgbClr val="333333"/>
                </a:solidFill>
                <a:highlight>
                  <a:srgbClr val="FFFFFF"/>
                </a:highlight>
                <a:latin typeface="OCR A Extended" panose="02010509020102010303" pitchFamily="50" charset="0"/>
              </a:rPr>
              <a:t>1</a:t>
            </a:r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: Cálculo das Médias:</a:t>
            </a:r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F854AF-CDE5-940C-C4EB-3588CEF38821}"/>
              </a:ext>
            </a:extLst>
          </p:cNvPr>
          <p:cNvSpPr/>
          <p:nvPr/>
        </p:nvSpPr>
        <p:spPr>
          <a:xfrm>
            <a:off x="448633" y="2843586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28,2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Equipe 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BAFFB6-1951-8928-CB08-F14146900768}"/>
              </a:ext>
            </a:extLst>
          </p:cNvPr>
          <p:cNvSpPr/>
          <p:nvPr/>
        </p:nvSpPr>
        <p:spPr>
          <a:xfrm>
            <a:off x="3003072" y="2834687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43,5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Equipe B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9C41074-FA0A-C8B1-A178-3B703296BDEC}"/>
              </a:ext>
            </a:extLst>
          </p:cNvPr>
          <p:cNvSpPr/>
          <p:nvPr/>
        </p:nvSpPr>
        <p:spPr>
          <a:xfrm>
            <a:off x="220787" y="4484652"/>
            <a:ext cx="5709305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Passo </a:t>
            </a:r>
            <a:r>
              <a:rPr lang="pt-BR" dirty="0">
                <a:solidFill>
                  <a:srgbClr val="333333"/>
                </a:solidFill>
                <a:highlight>
                  <a:srgbClr val="FFFFFF"/>
                </a:highlight>
                <a:latin typeface="OCR A Extended" panose="02010509020102010303" pitchFamily="50" charset="0"/>
              </a:rPr>
              <a:t>2</a:t>
            </a:r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: Comparação dos Valores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1B7D1D-E46F-380B-3146-1348F7EE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277" y="2227413"/>
            <a:ext cx="5930090" cy="28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496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981B7D1D-E46F-380B-3146-1348F7EE0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59" y="1900396"/>
            <a:ext cx="5930090" cy="28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99FE71-DDE0-BC63-9CEE-90CBF44859F3}"/>
              </a:ext>
            </a:extLst>
          </p:cNvPr>
          <p:cNvSpPr/>
          <p:nvPr/>
        </p:nvSpPr>
        <p:spPr>
          <a:xfrm>
            <a:off x="6750328" y="1257916"/>
            <a:ext cx="4906564" cy="1906210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Essa comparação é exatamente o que a </a:t>
            </a:r>
            <a:r>
              <a:rPr lang="pt-BR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covariância</a:t>
            </a:r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 faz: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196B107-D42B-250E-669A-BCF13E486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328" y="2654043"/>
            <a:ext cx="3904938" cy="1020165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AC70DC9-6169-C6B3-B5FD-F24015C7FA94}"/>
              </a:ext>
            </a:extLst>
          </p:cNvPr>
          <p:cNvSpPr/>
          <p:nvPr/>
        </p:nvSpPr>
        <p:spPr>
          <a:xfrm>
            <a:off x="6647220" y="4350751"/>
            <a:ext cx="3904938" cy="948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4B17D7-C2E5-AC79-FA5D-17519E6F06EE}"/>
              </a:ext>
            </a:extLst>
          </p:cNvPr>
          <p:cNvSpPr txBox="1"/>
          <p:nvPr/>
        </p:nvSpPr>
        <p:spPr>
          <a:xfrm>
            <a:off x="6750328" y="4064315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616957-9266-7DDE-5CBD-313430024DEE}"/>
              </a:ext>
            </a:extLst>
          </p:cNvPr>
          <p:cNvSpPr txBox="1"/>
          <p:nvPr/>
        </p:nvSpPr>
        <p:spPr>
          <a:xfrm>
            <a:off x="6750328" y="4376032"/>
            <a:ext cx="30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numpy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as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np</a:t>
            </a: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np.cov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26915488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F854AF-CDE5-940C-C4EB-3588CEF38821}"/>
              </a:ext>
            </a:extLst>
          </p:cNvPr>
          <p:cNvSpPr/>
          <p:nvPr/>
        </p:nvSpPr>
        <p:spPr>
          <a:xfrm>
            <a:off x="511467" y="4129922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198.89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Covariância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742403-D19C-442E-BC8F-36E02C106D2B}"/>
              </a:ext>
            </a:extLst>
          </p:cNvPr>
          <p:cNvGraphicFramePr>
            <a:graphicFrameLocks noGrp="1"/>
          </p:cNvGraphicFramePr>
          <p:nvPr/>
        </p:nvGraphicFramePr>
        <p:xfrm>
          <a:off x="8400618" y="1521351"/>
          <a:ext cx="2872586" cy="4291854"/>
        </p:xfrm>
        <a:graphic>
          <a:graphicData uri="http://schemas.openxmlformats.org/drawingml/2006/table">
            <a:tbl>
              <a:tblPr/>
              <a:tblGrid>
                <a:gridCol w="878622">
                  <a:extLst>
                    <a:ext uri="{9D8B030D-6E8A-4147-A177-3AD203B41FA5}">
                      <a16:colId xmlns:a16="http://schemas.microsoft.com/office/drawing/2014/main" val="9386"/>
                    </a:ext>
                  </a:extLst>
                </a:gridCol>
                <a:gridCol w="944849">
                  <a:extLst>
                    <a:ext uri="{9D8B030D-6E8A-4147-A177-3AD203B41FA5}">
                      <a16:colId xmlns:a16="http://schemas.microsoft.com/office/drawing/2014/main" val="1529656355"/>
                    </a:ext>
                  </a:extLst>
                </a:gridCol>
                <a:gridCol w="1049115">
                  <a:extLst>
                    <a:ext uri="{9D8B030D-6E8A-4147-A177-3AD203B41FA5}">
                      <a16:colId xmlns:a16="http://schemas.microsoft.com/office/drawing/2014/main" val="3629314249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Dia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</a:t>
                      </a: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B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2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1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472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2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15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9187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3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85449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4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8025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48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4673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6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767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7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67024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8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53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427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9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45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55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2209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10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70</a:t>
                      </a:r>
                      <a:endParaRPr lang="pt-BR" sz="1200" dirty="0">
                        <a:effectLst/>
                        <a:highlight>
                          <a:srgbClr val="E7E7E7"/>
                        </a:highlight>
                        <a:latin typeface="OCR A Extended" panose="02010509020102010303" pitchFamily="50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64231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69D13234-E662-07E6-83FD-53F654A4704C}"/>
              </a:ext>
            </a:extLst>
          </p:cNvPr>
          <p:cNvSpPr/>
          <p:nvPr/>
        </p:nvSpPr>
        <p:spPr>
          <a:xfrm>
            <a:off x="448633" y="1761068"/>
            <a:ext cx="5709305" cy="1906210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Vamos avaliar essas duas equipes de vendas que pertencem a um mesmo gerente? Será que possuem comportamentos parecidos?</a:t>
            </a:r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3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99588" y="626933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Correlação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949F65-155B-7420-7F22-75262F1C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" y="1698778"/>
            <a:ext cx="4331753" cy="14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100407C-0D68-31C8-4FDC-512FB0EF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61" y="3947309"/>
            <a:ext cx="4770317" cy="16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063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949F65-155B-7420-7F22-75262F1C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" y="1698778"/>
            <a:ext cx="4331753" cy="14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100407C-0D68-31C8-4FDC-512FB0EF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" y="3983523"/>
            <a:ext cx="4770317" cy="16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5187CF8-1C7B-E134-151D-EC614A09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08" y="1473432"/>
            <a:ext cx="4406020" cy="154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52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7949F65-155B-7420-7F22-75262F1C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" y="1698778"/>
            <a:ext cx="4331753" cy="144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7100407C-0D68-31C8-4FDC-512FB0EF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82" y="3983523"/>
            <a:ext cx="4770317" cy="166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5187CF8-1C7B-E134-151D-EC614A09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708" y="1473432"/>
            <a:ext cx="4406020" cy="154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476836D1-7073-C1B1-C078-82D6F5D4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725" y="3983523"/>
            <a:ext cx="5134493" cy="203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15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65D8E4E-F94B-7B49-B28C-03D31B8CBA5C}"/>
              </a:ext>
            </a:extLst>
          </p:cNvPr>
          <p:cNvSpPr/>
          <p:nvPr/>
        </p:nvSpPr>
        <p:spPr>
          <a:xfrm>
            <a:off x="170856" y="1090616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FF420A73-3345-104C-DA6B-564E0DEDD529}"/>
              </a:ext>
            </a:extLst>
          </p:cNvPr>
          <p:cNvSpPr/>
          <p:nvPr/>
        </p:nvSpPr>
        <p:spPr>
          <a:xfrm>
            <a:off x="241091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0 w 2389187"/>
              <a:gd name="connsiteY5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7348" tIns="58674" rIns="268256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Problema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CB45F95B-FF06-D7CF-F0B9-8EBB2F368E1E}"/>
              </a:ext>
            </a:extLst>
          </p:cNvPr>
          <p:cNvSpPr/>
          <p:nvPr/>
        </p:nvSpPr>
        <p:spPr>
          <a:xfrm>
            <a:off x="2247137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Dado</a:t>
            </a: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D44B61-B7EF-F78B-1659-5D494EDC803D}"/>
              </a:ext>
            </a:extLst>
          </p:cNvPr>
          <p:cNvSpPr/>
          <p:nvPr/>
        </p:nvSpPr>
        <p:spPr>
          <a:xfrm>
            <a:off x="4253183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Informação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4B23A688-E900-3AEC-6E5D-DA2342DD820B}"/>
              </a:ext>
            </a:extLst>
          </p:cNvPr>
          <p:cNvSpPr/>
          <p:nvPr/>
        </p:nvSpPr>
        <p:spPr>
          <a:xfrm>
            <a:off x="6259228" y="2692159"/>
            <a:ext cx="2389187" cy="955675"/>
          </a:xfrm>
          <a:custGeom>
            <a:avLst/>
            <a:gdLst>
              <a:gd name="connsiteX0" fmla="*/ 0 w 2389187"/>
              <a:gd name="connsiteY0" fmla="*/ 0 h 955675"/>
              <a:gd name="connsiteX1" fmla="*/ 1911350 w 2389187"/>
              <a:gd name="connsiteY1" fmla="*/ 0 h 955675"/>
              <a:gd name="connsiteX2" fmla="*/ 2389187 w 2389187"/>
              <a:gd name="connsiteY2" fmla="*/ 477838 h 955675"/>
              <a:gd name="connsiteX3" fmla="*/ 1911350 w 2389187"/>
              <a:gd name="connsiteY3" fmla="*/ 955675 h 955675"/>
              <a:gd name="connsiteX4" fmla="*/ 0 w 2389187"/>
              <a:gd name="connsiteY4" fmla="*/ 955675 h 955675"/>
              <a:gd name="connsiteX5" fmla="*/ 477838 w 2389187"/>
              <a:gd name="connsiteY5" fmla="*/ 477838 h 955675"/>
              <a:gd name="connsiteX6" fmla="*/ 0 w 2389187"/>
              <a:gd name="connsiteY6" fmla="*/ 0 h 95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89187" h="955675">
                <a:moveTo>
                  <a:pt x="0" y="0"/>
                </a:moveTo>
                <a:lnTo>
                  <a:pt x="1911350" y="0"/>
                </a:lnTo>
                <a:lnTo>
                  <a:pt x="2389187" y="477838"/>
                </a:lnTo>
                <a:lnTo>
                  <a:pt x="1911350" y="955675"/>
                </a:lnTo>
                <a:lnTo>
                  <a:pt x="0" y="955675"/>
                </a:lnTo>
                <a:lnTo>
                  <a:pt x="477838" y="477838"/>
                </a:lnTo>
                <a:lnTo>
                  <a:pt x="0" y="0"/>
                </a:lnTo>
                <a:close/>
              </a:path>
            </a:pathLst>
          </a:custGeom>
          <a:solidFill>
            <a:srgbClr val="19225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5849" tIns="58674" rIns="507174" bIns="58674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2200" kern="1200" dirty="0">
                <a:solidFill>
                  <a:schemeClr val="bg2"/>
                </a:solidFill>
              </a:rPr>
              <a:t>Insight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9E66050C-C0D0-0801-6E6F-448FC137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618" y="1567314"/>
            <a:ext cx="1974882" cy="197488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CA12D75-449E-8C64-0E62-044CCB442F25}"/>
              </a:ext>
            </a:extLst>
          </p:cNvPr>
          <p:cNvSpPr/>
          <p:nvPr/>
        </p:nvSpPr>
        <p:spPr>
          <a:xfrm>
            <a:off x="8773010" y="3523547"/>
            <a:ext cx="2663301" cy="53266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Tomada de Decisão</a:t>
            </a:r>
          </a:p>
        </p:txBody>
      </p:sp>
      <p:sp>
        <p:nvSpPr>
          <p:cNvPr id="14" name="Balão de Fala: Retângulo 13">
            <a:extLst>
              <a:ext uri="{FF2B5EF4-FFF2-40B4-BE49-F238E27FC236}">
                <a16:creationId xmlns:a16="http://schemas.microsoft.com/office/drawing/2014/main" id="{05860B08-4BAA-3119-3558-8F9ACAF7FAF8}"/>
              </a:ext>
            </a:extLst>
          </p:cNvPr>
          <p:cNvSpPr/>
          <p:nvPr/>
        </p:nvSpPr>
        <p:spPr>
          <a:xfrm>
            <a:off x="221789" y="3864241"/>
            <a:ext cx="1899974" cy="955675"/>
          </a:xfrm>
          <a:prstGeom prst="wedgeRectCallout">
            <a:avLst>
              <a:gd name="adj1" fmla="val -21371"/>
              <a:gd name="adj2" fmla="val -703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latin typeface="Consolas" panose="020B0609020204030204" pitchFamily="49" charset="0"/>
              </a:rPr>
              <a:t>O que deve ser resolvido?</a:t>
            </a:r>
          </a:p>
          <a:p>
            <a:endParaRPr lang="pt-BR" sz="1200" dirty="0">
              <a:latin typeface="Consolas" panose="020B0609020204030204" pitchFamily="49" charset="0"/>
            </a:endParaRPr>
          </a:p>
          <a:p>
            <a:r>
              <a:rPr lang="pt-BR" sz="1200" dirty="0">
                <a:latin typeface="Consolas" panose="020B0609020204030204" pitchFamily="49" charset="0"/>
              </a:rPr>
              <a:t>Qual pergunta deve ser feita</a:t>
            </a:r>
          </a:p>
        </p:txBody>
      </p:sp>
      <p:sp>
        <p:nvSpPr>
          <p:cNvPr id="15" name="Balão de Fala: Retângulo 14">
            <a:extLst>
              <a:ext uri="{FF2B5EF4-FFF2-40B4-BE49-F238E27FC236}">
                <a16:creationId xmlns:a16="http://schemas.microsoft.com/office/drawing/2014/main" id="{68FB6A69-A110-E726-6841-089AAD0B4D2D}"/>
              </a:ext>
            </a:extLst>
          </p:cNvPr>
          <p:cNvSpPr/>
          <p:nvPr/>
        </p:nvSpPr>
        <p:spPr>
          <a:xfrm>
            <a:off x="2051369" y="1567314"/>
            <a:ext cx="1899974" cy="955675"/>
          </a:xfrm>
          <a:prstGeom prst="wedgeRectCallout">
            <a:avLst>
              <a:gd name="adj1" fmla="val -21838"/>
              <a:gd name="adj2" fmla="val 68073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2"/>
                </a:solidFill>
                <a:latin typeface="Consolas" panose="020B0609020204030204" pitchFamily="49" charset="0"/>
              </a:rPr>
              <a:t>Fatos coletados em seu estado original, sem interpretação.</a:t>
            </a:r>
          </a:p>
        </p:txBody>
      </p:sp>
      <p:sp>
        <p:nvSpPr>
          <p:cNvPr id="16" name="Balão de Fala: Retângulo 15">
            <a:extLst>
              <a:ext uri="{FF2B5EF4-FFF2-40B4-BE49-F238E27FC236}">
                <a16:creationId xmlns:a16="http://schemas.microsoft.com/office/drawing/2014/main" id="{541B9903-D36E-C5CA-0270-4512971C389F}"/>
              </a:ext>
            </a:extLst>
          </p:cNvPr>
          <p:cNvSpPr/>
          <p:nvPr/>
        </p:nvSpPr>
        <p:spPr>
          <a:xfrm>
            <a:off x="4093932" y="3864241"/>
            <a:ext cx="1899974" cy="955675"/>
          </a:xfrm>
          <a:prstGeom prst="wedgeRectCallout">
            <a:avLst>
              <a:gd name="adj1" fmla="val -21371"/>
              <a:gd name="adj2" fmla="val -7033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latin typeface="Consolas" panose="020B0609020204030204" pitchFamily="49" charset="0"/>
              </a:rPr>
              <a:t>informação é o resultado da estruturação de dados de forma que eles façam sentido.</a:t>
            </a:r>
          </a:p>
        </p:txBody>
      </p:sp>
      <p:sp>
        <p:nvSpPr>
          <p:cNvPr id="17" name="Balão de Fala: Retângulo 16">
            <a:extLst>
              <a:ext uri="{FF2B5EF4-FFF2-40B4-BE49-F238E27FC236}">
                <a16:creationId xmlns:a16="http://schemas.microsoft.com/office/drawing/2014/main" id="{B4F7B9B4-04E6-D79C-18C5-7BD79DE04274}"/>
              </a:ext>
            </a:extLst>
          </p:cNvPr>
          <p:cNvSpPr/>
          <p:nvPr/>
        </p:nvSpPr>
        <p:spPr>
          <a:xfrm>
            <a:off x="6037890" y="1506768"/>
            <a:ext cx="1899974" cy="955675"/>
          </a:xfrm>
          <a:prstGeom prst="wedgeRectCallout">
            <a:avLst>
              <a:gd name="adj1" fmla="val -21838"/>
              <a:gd name="adj2" fmla="val 68073"/>
            </a:avLst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200" dirty="0">
                <a:solidFill>
                  <a:schemeClr val="bg2"/>
                </a:solidFill>
                <a:latin typeface="Consolas" panose="020B0609020204030204" pitchFamily="49" charset="0"/>
              </a:rPr>
              <a:t>Insight é a compreensão profunda e significativa derivada da análise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3777245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76836D1-7073-C1B1-C078-82D6F5D4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8" y="1869522"/>
            <a:ext cx="5134493" cy="2039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F6D493D-F59A-2C96-D14F-3CB41A0EABE7}"/>
              </a:ext>
            </a:extLst>
          </p:cNvPr>
          <p:cNvSpPr txBox="1"/>
          <p:nvPr/>
        </p:nvSpPr>
        <p:spPr>
          <a:xfrm>
            <a:off x="5956873" y="1803625"/>
            <a:ext cx="6147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Assim, chegamos à fórmula da </a:t>
            </a:r>
            <a:r>
              <a:rPr lang="pt-BR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correlação</a:t>
            </a:r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OCR A Extended" panose="02010509020102010303" pitchFamily="50" charset="0"/>
              </a:rPr>
              <a:t>:</a:t>
            </a:r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50E70B-610D-1939-F064-CB4127C1D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681" y="2533493"/>
            <a:ext cx="3054036" cy="7118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ACBEB7F-7680-3AB6-79A0-5C781E6AF7BD}"/>
              </a:ext>
            </a:extLst>
          </p:cNvPr>
          <p:cNvSpPr/>
          <p:nvPr/>
        </p:nvSpPr>
        <p:spPr>
          <a:xfrm>
            <a:off x="6647220" y="4350751"/>
            <a:ext cx="3904938" cy="948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2D8733-93A2-F7E7-2D1E-FF9497E76355}"/>
              </a:ext>
            </a:extLst>
          </p:cNvPr>
          <p:cNvSpPr txBox="1"/>
          <p:nvPr/>
        </p:nvSpPr>
        <p:spPr>
          <a:xfrm>
            <a:off x="6750328" y="4064315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F18C9C4-D0FA-1EC8-42A6-2FBFC3FFDCA7}"/>
              </a:ext>
            </a:extLst>
          </p:cNvPr>
          <p:cNvSpPr txBox="1"/>
          <p:nvPr/>
        </p:nvSpPr>
        <p:spPr>
          <a:xfrm>
            <a:off x="6750328" y="4376032"/>
            <a:ext cx="30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numpy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as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np</a:t>
            </a: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np.corr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1305510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6221880-B2FD-87CB-B34B-28F2244756A4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Covariância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F854AF-CDE5-940C-C4EB-3588CEF38821}"/>
              </a:ext>
            </a:extLst>
          </p:cNvPr>
          <p:cNvSpPr/>
          <p:nvPr/>
        </p:nvSpPr>
        <p:spPr>
          <a:xfrm>
            <a:off x="448633" y="2877245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198.89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Covariância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4742403-D19C-442E-BC8F-36E02C106D2B}"/>
              </a:ext>
            </a:extLst>
          </p:cNvPr>
          <p:cNvGraphicFramePr>
            <a:graphicFrameLocks noGrp="1"/>
          </p:cNvGraphicFramePr>
          <p:nvPr/>
        </p:nvGraphicFramePr>
        <p:xfrm>
          <a:off x="8400618" y="1521351"/>
          <a:ext cx="2872586" cy="4291854"/>
        </p:xfrm>
        <a:graphic>
          <a:graphicData uri="http://schemas.openxmlformats.org/drawingml/2006/table">
            <a:tbl>
              <a:tblPr/>
              <a:tblGrid>
                <a:gridCol w="878622">
                  <a:extLst>
                    <a:ext uri="{9D8B030D-6E8A-4147-A177-3AD203B41FA5}">
                      <a16:colId xmlns:a16="http://schemas.microsoft.com/office/drawing/2014/main" val="9386"/>
                    </a:ext>
                  </a:extLst>
                </a:gridCol>
                <a:gridCol w="944849">
                  <a:extLst>
                    <a:ext uri="{9D8B030D-6E8A-4147-A177-3AD203B41FA5}">
                      <a16:colId xmlns:a16="http://schemas.microsoft.com/office/drawing/2014/main" val="1529656355"/>
                    </a:ext>
                  </a:extLst>
                </a:gridCol>
                <a:gridCol w="1049115">
                  <a:extLst>
                    <a:ext uri="{9D8B030D-6E8A-4147-A177-3AD203B41FA5}">
                      <a16:colId xmlns:a16="http://schemas.microsoft.com/office/drawing/2014/main" val="3629314249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Dia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</a:t>
                      </a: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B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2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1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472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2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15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9187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3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85449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4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8025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48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4673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6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767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7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67024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8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53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427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9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45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55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2209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10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70</a:t>
                      </a:r>
                      <a:endParaRPr lang="pt-BR" sz="1200" dirty="0">
                        <a:effectLst/>
                        <a:highlight>
                          <a:srgbClr val="E7E7E7"/>
                        </a:highlight>
                        <a:latin typeface="OCR A Extended" panose="02010509020102010303" pitchFamily="50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64231"/>
                  </a:ext>
                </a:extLst>
              </a:tr>
            </a:tbl>
          </a:graphicData>
        </a:graphic>
      </p:graphicFrame>
      <p:sp>
        <p:nvSpPr>
          <p:cNvPr id="5" name="Retângulo 4">
            <a:extLst>
              <a:ext uri="{FF2B5EF4-FFF2-40B4-BE49-F238E27FC236}">
                <a16:creationId xmlns:a16="http://schemas.microsoft.com/office/drawing/2014/main" id="{33CF985E-00AE-A133-F6E8-8CF21EF629E6}"/>
              </a:ext>
            </a:extLst>
          </p:cNvPr>
          <p:cNvSpPr/>
          <p:nvPr/>
        </p:nvSpPr>
        <p:spPr>
          <a:xfrm>
            <a:off x="3092386" y="2877245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0.96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Correlação</a:t>
            </a:r>
          </a:p>
        </p:txBody>
      </p:sp>
    </p:spTree>
    <p:extLst>
      <p:ext uri="{BB962C8B-B14F-4D97-AF65-F5344CB8AC3E}">
        <p14:creationId xmlns:p14="http://schemas.microsoft.com/office/powerpoint/2010/main" val="1320432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Exemplo 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62F1DB7-A806-AD84-266D-C2B240219DC1}"/>
              </a:ext>
            </a:extLst>
          </p:cNvPr>
          <p:cNvSpPr/>
          <p:nvPr/>
        </p:nvSpPr>
        <p:spPr>
          <a:xfrm>
            <a:off x="321343" y="1752013"/>
            <a:ext cx="5490981" cy="35533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Suponha que você é o diretor de marketing de uma empresa e deseja saber: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Como foi a covariância de cada canal </a:t>
            </a:r>
            <a:r>
              <a:rPr lang="pt-BR" dirty="0" err="1">
                <a:latin typeface="OCR A Extended" panose="02010509020102010303" pitchFamily="50" charset="0"/>
              </a:rPr>
              <a:t>vs</a:t>
            </a:r>
            <a:r>
              <a:rPr lang="pt-BR" dirty="0">
                <a:latin typeface="OCR A Extended" panose="02010509020102010303" pitchFamily="50" charset="0"/>
              </a:rPr>
              <a:t> vendas?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Qual foi o canal com maior correlação com venda?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Utilize a base </a:t>
            </a:r>
            <a:r>
              <a:rPr lang="pt-BR" b="1" dirty="0">
                <a:solidFill>
                  <a:srgbClr val="0070C0"/>
                </a:solidFill>
                <a:latin typeface="OCR A Extended" panose="02010509020102010303" pitchFamily="50" charset="0"/>
              </a:rPr>
              <a:t>mmm.csv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34A9D3E-17E4-ED6F-11FF-D7E76E2F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50" y="1847392"/>
            <a:ext cx="3362557" cy="33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25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3FB62D-5109-0CF7-4456-D3BC3A7DEB5B}"/>
              </a:ext>
            </a:extLst>
          </p:cNvPr>
          <p:cNvSpPr txBox="1"/>
          <p:nvPr/>
        </p:nvSpPr>
        <p:spPr>
          <a:xfrm>
            <a:off x="511467" y="934751"/>
            <a:ext cx="6906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CASE 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62F1DB7-A806-AD84-266D-C2B240219DC1}"/>
              </a:ext>
            </a:extLst>
          </p:cNvPr>
          <p:cNvSpPr/>
          <p:nvPr/>
        </p:nvSpPr>
        <p:spPr>
          <a:xfrm>
            <a:off x="321343" y="1752013"/>
            <a:ext cx="5490981" cy="355331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Resolva o case 3, faça uso do chat </a:t>
            </a:r>
            <a:r>
              <a:rPr lang="pt-BR" dirty="0" err="1">
                <a:latin typeface="OCR A Extended" panose="02010509020102010303" pitchFamily="50" charset="0"/>
              </a:rPr>
              <a:t>gpt</a:t>
            </a:r>
            <a:r>
              <a:rPr lang="pt-BR" dirty="0">
                <a:latin typeface="OCR A Extended" panose="02010509020102010303" pitchFamily="50" charset="0"/>
              </a:rPr>
              <a:t> caso seja necessário!</a:t>
            </a:r>
            <a:endParaRPr lang="pt-BR" b="1" dirty="0">
              <a:solidFill>
                <a:srgbClr val="0070C0"/>
              </a:solidFill>
              <a:latin typeface="OCR A Extended" panose="02010509020102010303" pitchFamily="50" charset="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34A9D3E-17E4-ED6F-11FF-D7E76E2FC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50" y="1847392"/>
            <a:ext cx="3362557" cy="336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421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Análise Bivariada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Light" panose="00000400000000000000" pitchFamily="2" charset="0"/>
              </a:rPr>
              <a:t>Muito usada para BI e </a:t>
            </a:r>
            <a:r>
              <a:rPr lang="pt-BR" dirty="0" err="1">
                <a:latin typeface="Montserrat Light" panose="00000400000000000000" pitchFamily="2" charset="0"/>
              </a:rPr>
              <a:t>Analytics</a:t>
            </a:r>
            <a:endParaRPr lang="pt-BR" dirty="0">
              <a:latin typeface="Montserrat Light" panose="00000400000000000000" pitchFamily="2" charset="0"/>
            </a:endParaRP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9ABBD01-E6B4-2D4A-4ABA-59FCC2617312}"/>
              </a:ext>
            </a:extLst>
          </p:cNvPr>
          <p:cNvGraphicFramePr>
            <a:graphicFrameLocks noGrp="1"/>
          </p:cNvGraphicFramePr>
          <p:nvPr/>
        </p:nvGraphicFramePr>
        <p:xfrm>
          <a:off x="5685577" y="2540325"/>
          <a:ext cx="6002448" cy="3257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9236">
                  <a:extLst>
                    <a:ext uri="{9D8B030D-6E8A-4147-A177-3AD203B41FA5}">
                      <a16:colId xmlns:a16="http://schemas.microsoft.com/office/drawing/2014/main" val="3771475540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2238591810"/>
                    </a:ext>
                  </a:extLst>
                </a:gridCol>
              </a:tblGrid>
              <a:tr h="158737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60503"/>
                  </a:ext>
                </a:extLst>
              </a:tr>
              <a:tr h="166990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8688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CDFEEC1-4AE8-C20B-5C6C-01808FEF6B93}"/>
              </a:ext>
            </a:extLst>
          </p:cNvPr>
          <p:cNvSpPr/>
          <p:nvPr/>
        </p:nvSpPr>
        <p:spPr>
          <a:xfrm>
            <a:off x="5685577" y="204608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1C7068-196F-1531-4A6D-9CB7DED8490D}"/>
              </a:ext>
            </a:extLst>
          </p:cNvPr>
          <p:cNvSpPr/>
          <p:nvPr/>
        </p:nvSpPr>
        <p:spPr>
          <a:xfrm>
            <a:off x="8843727" y="2046084"/>
            <a:ext cx="2844298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DF5BE6-63F8-F7FE-4416-E367006266E7}"/>
              </a:ext>
            </a:extLst>
          </p:cNvPr>
          <p:cNvSpPr/>
          <p:nvPr/>
        </p:nvSpPr>
        <p:spPr>
          <a:xfrm rot="16200000">
            <a:off x="4584279" y="3137649"/>
            <a:ext cx="1574432" cy="3797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24BF0E9-C530-767C-95E0-C8928F21D2BA}"/>
              </a:ext>
            </a:extLst>
          </p:cNvPr>
          <p:cNvSpPr/>
          <p:nvPr/>
        </p:nvSpPr>
        <p:spPr>
          <a:xfrm rot="16200000">
            <a:off x="4584278" y="4820497"/>
            <a:ext cx="1574433" cy="379784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AD126421-140F-EB59-4709-4FF6A59F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257" y="2540324"/>
            <a:ext cx="1169150" cy="1166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F9F532E4-9260-99C2-DEF1-5129344CFBA2}"/>
                  </a:ext>
                </a:extLst>
              </p14:cNvPr>
              <p14:cNvContentPartPr/>
              <p14:nvPr/>
            </p14:nvContentPartPr>
            <p14:xfrm>
              <a:off x="10463721" y="2973881"/>
              <a:ext cx="808920" cy="6357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F9F532E4-9260-99C2-DEF1-5129344CFB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5713" y="2955881"/>
                <a:ext cx="844576" cy="6714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E1C55D21-37F8-D280-4F97-674DA5E8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4544" y="2737164"/>
            <a:ext cx="1007273" cy="1007273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3A17F163-5779-4810-F71E-C6BA51F5E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175" y="2677563"/>
            <a:ext cx="1502874" cy="1502874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2970FB9-52EF-02BA-225D-AF181156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57122"/>
            <a:ext cx="1169150" cy="1166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4AA6ABC4-3843-622F-80E0-3E0832650528}"/>
                  </a:ext>
                </a:extLst>
              </p14:cNvPr>
              <p14:cNvContentPartPr/>
              <p14:nvPr/>
            </p14:nvContentPartPr>
            <p14:xfrm>
              <a:off x="7598464" y="4690679"/>
              <a:ext cx="808920" cy="6357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4AA6ABC4-3843-622F-80E0-3E08326505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0456" y="4672679"/>
                <a:ext cx="844576" cy="6714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Imagem 31" descr="Forma&#10;&#10;Descrição gerada automaticamente com confiança baixa">
            <a:extLst>
              <a:ext uri="{FF2B5EF4-FFF2-40B4-BE49-F238E27FC236}">
                <a16:creationId xmlns:a16="http://schemas.microsoft.com/office/drawing/2014/main" id="{C196B55E-2B68-D3AF-32D6-1F1BC6E82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287" y="4453962"/>
            <a:ext cx="1007273" cy="1007273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52991FD1-A379-8519-2FD9-7C3C42D68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8656" y="4344395"/>
            <a:ext cx="1085150" cy="10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54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38124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Análise Bivariada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Light" panose="00000400000000000000" pitchFamily="2" charset="0"/>
              </a:rPr>
              <a:t>Muito usada para BI e </a:t>
            </a:r>
            <a:r>
              <a:rPr lang="pt-BR" dirty="0" err="1">
                <a:latin typeface="Montserrat Light" panose="00000400000000000000" pitchFamily="2" charset="0"/>
              </a:rPr>
              <a:t>Analytics</a:t>
            </a:r>
            <a:endParaRPr lang="pt-BR" dirty="0">
              <a:latin typeface="Montserrat Light" panose="00000400000000000000" pitchFamily="2" charset="0"/>
            </a:endParaRPr>
          </a:p>
        </p:txBody>
      </p:sp>
      <p:sp>
        <p:nvSpPr>
          <p:cNvPr id="4" name="AutoShape 2" descr="Citing and logo — seaborn 0.13.2 documentation">
            <a:extLst>
              <a:ext uri="{FF2B5EF4-FFF2-40B4-BE49-F238E27FC236}">
                <a16:creationId xmlns:a16="http://schemas.microsoft.com/office/drawing/2014/main" id="{A4BD1FD6-FE2D-D35A-3201-9E7617689A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0" name="Picture 6" descr="Announcing the release of seaborn 0.11 | by Michael Waskom | Medium">
            <a:extLst>
              <a:ext uri="{FF2B5EF4-FFF2-40B4-BE49-F238E27FC236}">
                <a16:creationId xmlns:a16="http://schemas.microsoft.com/office/drawing/2014/main" id="{77FD87F0-AC83-DC9D-8F29-3E26EF8B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945" y="1745571"/>
            <a:ext cx="5128647" cy="1469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svendando o Matplotlib. Como dar os primeiros passos em… | by Giovanni  Angelo | Dados de Cientista | Medium">
            <a:extLst>
              <a:ext uri="{FF2B5EF4-FFF2-40B4-BE49-F238E27FC236}">
                <a16:creationId xmlns:a16="http://schemas.microsoft.com/office/drawing/2014/main" id="{4FC48642-E424-C2C7-CC92-914BAF319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329" y="4449601"/>
            <a:ext cx="5051837" cy="23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54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A86C4-0564-5266-0B9C-DFC2416F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12" y="1099362"/>
            <a:ext cx="6727052" cy="380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16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Análise Bivariada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ontserrat Light" panose="00000400000000000000" pitchFamily="2" charset="0"/>
              </a:rPr>
              <a:t>Muito usada para BI e </a:t>
            </a:r>
            <a:r>
              <a:rPr lang="pt-BR" dirty="0" err="1">
                <a:latin typeface="Montserrat Light" panose="00000400000000000000" pitchFamily="2" charset="0"/>
              </a:rPr>
              <a:t>Analytics</a:t>
            </a:r>
            <a:endParaRPr lang="pt-BR" dirty="0">
              <a:latin typeface="Montserrat Light" panose="00000400000000000000" pitchFamily="2" charset="0"/>
            </a:endParaRP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9ABBD01-E6B4-2D4A-4ABA-59FCC2617312}"/>
              </a:ext>
            </a:extLst>
          </p:cNvPr>
          <p:cNvGraphicFramePr>
            <a:graphicFrameLocks noGrp="1"/>
          </p:cNvGraphicFramePr>
          <p:nvPr/>
        </p:nvGraphicFramePr>
        <p:xfrm>
          <a:off x="5685577" y="2540325"/>
          <a:ext cx="6002448" cy="32572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9236">
                  <a:extLst>
                    <a:ext uri="{9D8B030D-6E8A-4147-A177-3AD203B41FA5}">
                      <a16:colId xmlns:a16="http://schemas.microsoft.com/office/drawing/2014/main" val="3771475540"/>
                    </a:ext>
                  </a:extLst>
                </a:gridCol>
                <a:gridCol w="2933212">
                  <a:extLst>
                    <a:ext uri="{9D8B030D-6E8A-4147-A177-3AD203B41FA5}">
                      <a16:colId xmlns:a16="http://schemas.microsoft.com/office/drawing/2014/main" val="2238591810"/>
                    </a:ext>
                  </a:extLst>
                </a:gridCol>
              </a:tblGrid>
              <a:tr h="1587375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860503"/>
                  </a:ext>
                </a:extLst>
              </a:tr>
              <a:tr h="1669906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pPr marL="0" marR="0" lvl="0" indent="0" algn="l" defTabSz="9143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8688"/>
                  </a:ext>
                </a:extLst>
              </a:tr>
            </a:tbl>
          </a:graphicData>
        </a:graphic>
      </p:graphicFrame>
      <p:sp>
        <p:nvSpPr>
          <p:cNvPr id="12" name="Retângulo 11">
            <a:extLst>
              <a:ext uri="{FF2B5EF4-FFF2-40B4-BE49-F238E27FC236}">
                <a16:creationId xmlns:a16="http://schemas.microsoft.com/office/drawing/2014/main" id="{ACDFEEC1-4AE8-C20B-5C6C-01808FEF6B93}"/>
              </a:ext>
            </a:extLst>
          </p:cNvPr>
          <p:cNvSpPr/>
          <p:nvPr/>
        </p:nvSpPr>
        <p:spPr>
          <a:xfrm>
            <a:off x="5685577" y="204608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71C7068-196F-1531-4A6D-9CB7DED8490D}"/>
              </a:ext>
            </a:extLst>
          </p:cNvPr>
          <p:cNvSpPr/>
          <p:nvPr/>
        </p:nvSpPr>
        <p:spPr>
          <a:xfrm>
            <a:off x="8843727" y="2046084"/>
            <a:ext cx="2844298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8DF5BE6-63F8-F7FE-4416-E367006266E7}"/>
              </a:ext>
            </a:extLst>
          </p:cNvPr>
          <p:cNvSpPr/>
          <p:nvPr/>
        </p:nvSpPr>
        <p:spPr>
          <a:xfrm rot="16200000">
            <a:off x="4584279" y="3137649"/>
            <a:ext cx="1574432" cy="3797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24BF0E9-C530-767C-95E0-C8928F21D2BA}"/>
              </a:ext>
            </a:extLst>
          </p:cNvPr>
          <p:cNvSpPr/>
          <p:nvPr/>
        </p:nvSpPr>
        <p:spPr>
          <a:xfrm rot="16200000">
            <a:off x="4584278" y="4820497"/>
            <a:ext cx="1574433" cy="379784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AD126421-140F-EB59-4709-4FF6A59FB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257" y="2540324"/>
            <a:ext cx="1169150" cy="1166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Tinta 24">
                <a:extLst>
                  <a:ext uri="{FF2B5EF4-FFF2-40B4-BE49-F238E27FC236}">
                    <a16:creationId xmlns:a16="http://schemas.microsoft.com/office/drawing/2014/main" id="{F9F532E4-9260-99C2-DEF1-5129344CFBA2}"/>
                  </a:ext>
                </a:extLst>
              </p14:cNvPr>
              <p14:cNvContentPartPr/>
              <p14:nvPr/>
            </p14:nvContentPartPr>
            <p14:xfrm>
              <a:off x="10463721" y="2973881"/>
              <a:ext cx="808920" cy="635760"/>
            </p14:xfrm>
          </p:contentPart>
        </mc:Choice>
        <mc:Fallback xmlns="">
          <p:pic>
            <p:nvPicPr>
              <p:cNvPr id="25" name="Tinta 24">
                <a:extLst>
                  <a:ext uri="{FF2B5EF4-FFF2-40B4-BE49-F238E27FC236}">
                    <a16:creationId xmlns:a16="http://schemas.microsoft.com/office/drawing/2014/main" id="{F9F532E4-9260-99C2-DEF1-5129344CFB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45713" y="2955881"/>
                <a:ext cx="844576" cy="67140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E1C55D21-37F8-D280-4F97-674DA5E88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4544" y="2737164"/>
            <a:ext cx="1007273" cy="1007273"/>
          </a:xfrm>
          <a:prstGeom prst="rect">
            <a:avLst/>
          </a:prstGeom>
        </p:spPr>
      </p:pic>
      <p:pic>
        <p:nvPicPr>
          <p:cNvPr id="29" name="Imagem 28" descr="Ícone&#10;&#10;Descrição gerada automaticamente">
            <a:extLst>
              <a:ext uri="{FF2B5EF4-FFF2-40B4-BE49-F238E27FC236}">
                <a16:creationId xmlns:a16="http://schemas.microsoft.com/office/drawing/2014/main" id="{3A17F163-5779-4810-F71E-C6BA51F5E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175" y="2677563"/>
            <a:ext cx="1502874" cy="1502874"/>
          </a:xfrm>
          <a:prstGeom prst="rect">
            <a:avLst/>
          </a:prstGeom>
        </p:spPr>
      </p:pic>
      <p:pic>
        <p:nvPicPr>
          <p:cNvPr id="30" name="Imagem 29" descr="Ícone&#10;&#10;Descrição gerada automaticamente">
            <a:extLst>
              <a:ext uri="{FF2B5EF4-FFF2-40B4-BE49-F238E27FC236}">
                <a16:creationId xmlns:a16="http://schemas.microsoft.com/office/drawing/2014/main" id="{12970FB9-52EF-02BA-225D-AF181156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57122"/>
            <a:ext cx="1169150" cy="116686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4AA6ABC4-3843-622F-80E0-3E0832650528}"/>
                  </a:ext>
                </a:extLst>
              </p14:cNvPr>
              <p14:cNvContentPartPr/>
              <p14:nvPr/>
            </p14:nvContentPartPr>
            <p14:xfrm>
              <a:off x="7598464" y="4690679"/>
              <a:ext cx="808920" cy="6357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4AA6ABC4-3843-622F-80E0-3E08326505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80456" y="4672679"/>
                <a:ext cx="844576" cy="67140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Imagem 31" descr="Forma&#10;&#10;Descrição gerada automaticamente com confiança baixa">
            <a:extLst>
              <a:ext uri="{FF2B5EF4-FFF2-40B4-BE49-F238E27FC236}">
                <a16:creationId xmlns:a16="http://schemas.microsoft.com/office/drawing/2014/main" id="{C196B55E-2B68-D3AF-32D6-1F1BC6E82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287" y="4453962"/>
            <a:ext cx="1007273" cy="1007273"/>
          </a:xfrm>
          <a:prstGeom prst="rect">
            <a:avLst/>
          </a:prstGeom>
        </p:spPr>
      </p:pic>
      <p:pic>
        <p:nvPicPr>
          <p:cNvPr id="34" name="Imagem 33" descr="Ícone&#10;&#10;Descrição gerada automaticamente">
            <a:extLst>
              <a:ext uri="{FF2B5EF4-FFF2-40B4-BE49-F238E27FC236}">
                <a16:creationId xmlns:a16="http://schemas.microsoft.com/office/drawing/2014/main" id="{52991FD1-A379-8519-2FD9-7C3C42D68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8656" y="4344395"/>
            <a:ext cx="1085150" cy="108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042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55737B1-A33F-E099-DAB6-A099D48A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57" y="1875033"/>
            <a:ext cx="4418091" cy="4300589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24259" y="1449037"/>
            <a:ext cx="5327592" cy="4267743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Você é dono de uma rede varejista de roupas e deseja saber se existe mudança dos perfis de cliente: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Regular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Premium </a:t>
            </a:r>
          </a:p>
          <a:p>
            <a:pPr marL="285750" indent="-285750">
              <a:buFontTx/>
              <a:buChar char="-"/>
            </a:pPr>
            <a:endParaRPr lang="pt-BR" dirty="0">
              <a:latin typeface="OCR A Extended" panose="02010509020102010303" pitchFamily="50" charset="0"/>
            </a:endParaRPr>
          </a:p>
          <a:p>
            <a:r>
              <a:rPr lang="pt-BR" dirty="0">
                <a:latin typeface="OCR A Extended" panose="02010509020102010303" pitchFamily="50" charset="0"/>
              </a:rPr>
              <a:t>Nas diferentes categorias de roupas: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Casual</a:t>
            </a:r>
          </a:p>
          <a:p>
            <a:pPr marL="285750" indent="-285750">
              <a:buFontTx/>
              <a:buChar char="-"/>
            </a:pPr>
            <a:r>
              <a:rPr lang="pt-BR" dirty="0">
                <a:latin typeface="OCR A Extended" panose="02010509020102010303" pitchFamily="50" charset="0"/>
              </a:rPr>
              <a:t>Formal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1947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59588C-3CC5-4117-7581-57F50CD6AB63}"/>
              </a:ext>
            </a:extLst>
          </p:cNvPr>
          <p:cNvSpPr/>
          <p:nvPr/>
        </p:nvSpPr>
        <p:spPr>
          <a:xfrm rot="10800000" flipH="1">
            <a:off x="4753070" y="3587235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C2D81-AD08-6ACD-6BAE-05025586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4" y="2929655"/>
            <a:ext cx="4508626" cy="1301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FC2263-2F23-9425-2091-BC1843C0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38" y="3045926"/>
            <a:ext cx="5385211" cy="1082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DF51121-0E4E-75A8-5508-4B19B62229BB}"/>
              </a:ext>
            </a:extLst>
          </p:cNvPr>
          <p:cNvSpPr/>
          <p:nvPr/>
        </p:nvSpPr>
        <p:spPr>
          <a:xfrm>
            <a:off x="7127054" y="4629558"/>
            <a:ext cx="3904938" cy="948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03849A-C208-9FF2-5CB6-8E2D4E7FC5E7}"/>
              </a:ext>
            </a:extLst>
          </p:cNvPr>
          <p:cNvSpPr txBox="1"/>
          <p:nvPr/>
        </p:nvSpPr>
        <p:spPr>
          <a:xfrm>
            <a:off x="7230162" y="4343122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8A52C6-2B46-DFF9-165F-7BC597A5855F}"/>
              </a:ext>
            </a:extLst>
          </p:cNvPr>
          <p:cNvSpPr txBox="1"/>
          <p:nvPr/>
        </p:nvSpPr>
        <p:spPr>
          <a:xfrm>
            <a:off x="7230162" y="4654839"/>
            <a:ext cx="30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pandas as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pd</a:t>
            </a:r>
            <a:b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</a:b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F6945B-841E-EED7-6476-035273AC5E72}"/>
              </a:ext>
            </a:extLst>
          </p:cNvPr>
          <p:cNvSpPr txBox="1"/>
          <p:nvPr/>
        </p:nvSpPr>
        <p:spPr>
          <a:xfrm>
            <a:off x="7217241" y="520883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pd.</a:t>
            </a:r>
            <a:r>
              <a:rPr lang="da-DK" b="0" i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ui-monospace"/>
              </a:rPr>
              <a:t>crosstab</a:t>
            </a:r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(df[var1], df[var2])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279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44C335-15F3-4528-587D-888CB74DDE7B}"/>
              </a:ext>
            </a:extLst>
          </p:cNvPr>
          <p:cNvSpPr/>
          <p:nvPr/>
        </p:nvSpPr>
        <p:spPr>
          <a:xfrm>
            <a:off x="90535" y="914400"/>
            <a:ext cx="9415604" cy="340410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4" name="Picture 2" descr="upload.wikimedia.org/wikipedia/commons/thumb/b/b9/...">
            <a:extLst>
              <a:ext uri="{FF2B5EF4-FFF2-40B4-BE49-F238E27FC236}">
                <a16:creationId xmlns:a16="http://schemas.microsoft.com/office/drawing/2014/main" id="{F608FA14-557B-E692-FDA4-E7F32AD9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195" y="1022046"/>
            <a:ext cx="4625331" cy="463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DA4D13-5EA6-F5B6-A6A0-C33C5D40B2E9}"/>
              </a:ext>
            </a:extLst>
          </p:cNvPr>
          <p:cNvSpPr txBox="1"/>
          <p:nvPr/>
        </p:nvSpPr>
        <p:spPr>
          <a:xfrm>
            <a:off x="5188687" y="1447264"/>
            <a:ext cx="6804839" cy="3641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0070C0"/>
                </a:solidFill>
                <a:latin typeface="Montserrat Light" panose="00000400000000000000" pitchFamily="2" charset="0"/>
              </a:rPr>
              <a:t>CRISP-DM (Cross </a:t>
            </a:r>
            <a:r>
              <a:rPr lang="pt-BR" sz="2800" b="1" dirty="0" err="1">
                <a:solidFill>
                  <a:srgbClr val="0070C0"/>
                </a:solidFill>
                <a:latin typeface="Montserrat Light" panose="00000400000000000000" pitchFamily="2" charset="0"/>
              </a:rPr>
              <a:t>Industry</a:t>
            </a:r>
            <a:r>
              <a:rPr lang="pt-BR" sz="2800" b="1" dirty="0">
                <a:solidFill>
                  <a:srgbClr val="0070C0"/>
                </a:solidFill>
                <a:latin typeface="Montserrat Light" panose="00000400000000000000" pitchFamily="2" charset="0"/>
              </a:rPr>
              <a:t> Standard </a:t>
            </a:r>
            <a:r>
              <a:rPr lang="pt-BR" sz="2800" b="1" dirty="0" err="1">
                <a:solidFill>
                  <a:srgbClr val="0070C0"/>
                </a:solidFill>
                <a:latin typeface="Montserrat Light" panose="00000400000000000000" pitchFamily="2" charset="0"/>
              </a:rPr>
              <a:t>Process</a:t>
            </a:r>
            <a:r>
              <a:rPr lang="pt-BR" sz="2800" b="1" dirty="0">
                <a:solidFill>
                  <a:srgbClr val="0070C0"/>
                </a:solidFill>
                <a:latin typeface="Montserrat Light" panose="00000400000000000000" pitchFamily="2" charset="0"/>
              </a:rPr>
              <a:t> for Data Mining) </a:t>
            </a:r>
            <a:r>
              <a:rPr lang="pt-BR" sz="2000" dirty="0">
                <a:latin typeface="Montserrat Light" panose="00000400000000000000" pitchFamily="2" charset="0"/>
              </a:rPr>
              <a:t>é uma metodologia amplamente utilizada no campo da mineração de dados e ciência de dados, desenvolvida para fornecer um processo estruturado e organizado para planejar, realizar e implementar projetos de mineração de dados.</a:t>
            </a:r>
          </a:p>
        </p:txBody>
      </p:sp>
    </p:spTree>
    <p:extLst>
      <p:ext uri="{BB962C8B-B14F-4D97-AF65-F5344CB8AC3E}">
        <p14:creationId xmlns:p14="http://schemas.microsoft.com/office/powerpoint/2010/main" val="36675476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059588C-3CC5-4117-7581-57F50CD6AB63}"/>
              </a:ext>
            </a:extLst>
          </p:cNvPr>
          <p:cNvSpPr/>
          <p:nvPr/>
        </p:nvSpPr>
        <p:spPr>
          <a:xfrm rot="10800000" flipH="1">
            <a:off x="4753070" y="3587235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65C2D81-AD08-6ACD-6BAE-05025586D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444" y="2929655"/>
            <a:ext cx="4508626" cy="13018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FC2263-2F23-9425-2091-BC1843C00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38" y="3045926"/>
            <a:ext cx="5385211" cy="108261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DF51121-0E4E-75A8-5508-4B19B62229BB}"/>
              </a:ext>
            </a:extLst>
          </p:cNvPr>
          <p:cNvSpPr/>
          <p:nvPr/>
        </p:nvSpPr>
        <p:spPr>
          <a:xfrm>
            <a:off x="7127054" y="4629558"/>
            <a:ext cx="3904938" cy="94861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03849A-C208-9FF2-5CB6-8E2D4E7FC5E7}"/>
              </a:ext>
            </a:extLst>
          </p:cNvPr>
          <p:cNvSpPr txBox="1"/>
          <p:nvPr/>
        </p:nvSpPr>
        <p:spPr>
          <a:xfrm>
            <a:off x="7230162" y="4343122"/>
            <a:ext cx="1385043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OCR A Extended" panose="02010509020102010303" pitchFamily="50" charset="0"/>
              </a:rPr>
              <a:t>Python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8A52C6-2B46-DFF9-165F-7BC597A5855F}"/>
              </a:ext>
            </a:extLst>
          </p:cNvPr>
          <p:cNvSpPr txBox="1"/>
          <p:nvPr/>
        </p:nvSpPr>
        <p:spPr>
          <a:xfrm>
            <a:off x="7230162" y="4654839"/>
            <a:ext cx="3035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latin typeface="OCR A Extended" panose="02010509020102010303" pitchFamily="50" charset="0"/>
            </a:endParaRPr>
          </a:p>
          <a:p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 pandas as </a:t>
            </a:r>
            <a:r>
              <a:rPr lang="pt-BR" dirty="0" err="1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  <a:t>pd</a:t>
            </a:r>
            <a:br>
              <a:rPr lang="pt-BR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7F7F7"/>
                </a:highlight>
                <a:latin typeface="Courier New" panose="02070309020205020404" pitchFamily="49" charset="0"/>
              </a:rPr>
            </a:br>
            <a:endParaRPr lang="pt-BR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7F7F7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F6945B-841E-EED7-6476-035273AC5E72}"/>
              </a:ext>
            </a:extLst>
          </p:cNvPr>
          <p:cNvSpPr txBox="1"/>
          <p:nvPr/>
        </p:nvSpPr>
        <p:spPr>
          <a:xfrm>
            <a:off x="7217241" y="520883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pd.</a:t>
            </a:r>
            <a:r>
              <a:rPr lang="da-DK" b="0" i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ui-monospace"/>
              </a:rPr>
              <a:t>crosstab</a:t>
            </a:r>
            <a:r>
              <a:rPr lang="da-DK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ui-monospace"/>
              </a:rPr>
              <a:t>(df[var1], df[var2])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192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FC2263-2F23-9425-2091-BC1843C0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294" y="2034661"/>
            <a:ext cx="5385211" cy="1082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806A172-A643-A144-CAA2-D33C60CA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427" y="1964603"/>
            <a:ext cx="5382917" cy="34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0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25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Quartis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CBC3A0-3E48-F06C-9B82-02ABC362FA76}"/>
              </a:ext>
            </a:extLst>
          </p:cNvPr>
          <p:cNvSpPr/>
          <p:nvPr/>
        </p:nvSpPr>
        <p:spPr>
          <a:xfrm>
            <a:off x="870389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3AD69E-F810-7191-A97B-6FCA470279ED}"/>
              </a:ext>
            </a:extLst>
          </p:cNvPr>
          <p:cNvSpPr txBox="1"/>
          <p:nvPr/>
        </p:nvSpPr>
        <p:spPr>
          <a:xfrm>
            <a:off x="943736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1º Quartil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7D4A609-0ACA-A960-5499-BA47BE7076D0}"/>
              </a:ext>
            </a:extLst>
          </p:cNvPr>
          <p:cNvSpPr/>
          <p:nvPr/>
        </p:nvSpPr>
        <p:spPr>
          <a:xfrm>
            <a:off x="6671560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430D0D-7E29-02E3-AF15-8A09FEB06701}"/>
              </a:ext>
            </a:extLst>
          </p:cNvPr>
          <p:cNvSpPr txBox="1"/>
          <p:nvPr/>
        </p:nvSpPr>
        <p:spPr>
          <a:xfrm>
            <a:off x="6744907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2º Quartil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978390E-6A4F-76EF-E308-E803FB7B0F39}"/>
              </a:ext>
            </a:extLst>
          </p:cNvPr>
          <p:cNvSpPr/>
          <p:nvPr/>
        </p:nvSpPr>
        <p:spPr>
          <a:xfrm>
            <a:off x="870389" y="4213160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DE00F0-F45A-4BCA-9959-AC8E87CEED92}"/>
              </a:ext>
            </a:extLst>
          </p:cNvPr>
          <p:cNvSpPr txBox="1"/>
          <p:nvPr/>
        </p:nvSpPr>
        <p:spPr>
          <a:xfrm>
            <a:off x="943736" y="4016853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3º Quartil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03B7C4-9AD3-EC48-8FB6-B632FBDE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47" y="2364703"/>
            <a:ext cx="2748935" cy="7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713191-A9D7-5C91-AD4D-340D918C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1" y="2382466"/>
            <a:ext cx="3090729" cy="8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28ABA69-30BC-2183-A542-BB2204B6C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29" y="4491710"/>
            <a:ext cx="3101769" cy="7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9771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25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Quartis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4CBC3A0-3E48-F06C-9B82-02ABC362FA76}"/>
              </a:ext>
            </a:extLst>
          </p:cNvPr>
          <p:cNvSpPr/>
          <p:nvPr/>
        </p:nvSpPr>
        <p:spPr>
          <a:xfrm>
            <a:off x="870389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63AD69E-F810-7191-A97B-6FCA470279ED}"/>
              </a:ext>
            </a:extLst>
          </p:cNvPr>
          <p:cNvSpPr txBox="1"/>
          <p:nvPr/>
        </p:nvSpPr>
        <p:spPr>
          <a:xfrm>
            <a:off x="943736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1º Quartil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7D4A609-0ACA-A960-5499-BA47BE7076D0}"/>
              </a:ext>
            </a:extLst>
          </p:cNvPr>
          <p:cNvSpPr/>
          <p:nvPr/>
        </p:nvSpPr>
        <p:spPr>
          <a:xfrm>
            <a:off x="6671560" y="2043912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430D0D-7E29-02E3-AF15-8A09FEB06701}"/>
              </a:ext>
            </a:extLst>
          </p:cNvPr>
          <p:cNvSpPr txBox="1"/>
          <p:nvPr/>
        </p:nvSpPr>
        <p:spPr>
          <a:xfrm>
            <a:off x="6744907" y="1847605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2º Quartil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978390E-6A4F-76EF-E308-E803FB7B0F39}"/>
              </a:ext>
            </a:extLst>
          </p:cNvPr>
          <p:cNvSpPr/>
          <p:nvPr/>
        </p:nvSpPr>
        <p:spPr>
          <a:xfrm>
            <a:off x="870389" y="4213160"/>
            <a:ext cx="3411053" cy="1335843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DE00F0-F45A-4BCA-9959-AC8E87CEED92}"/>
              </a:ext>
            </a:extLst>
          </p:cNvPr>
          <p:cNvSpPr txBox="1"/>
          <p:nvPr/>
        </p:nvSpPr>
        <p:spPr>
          <a:xfrm>
            <a:off x="943736" y="4016853"/>
            <a:ext cx="214984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OCR A Extended" panose="02010509020102010303" pitchFamily="50" charset="0"/>
              </a:rPr>
              <a:t>3º Quartil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03B7C4-9AD3-EC48-8FB6-B632FBDE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47" y="2364703"/>
            <a:ext cx="2748935" cy="72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1713191-A9D7-5C91-AD4D-340D918C4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21" y="2382466"/>
            <a:ext cx="3090729" cy="80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928ABA69-30BC-2183-A542-BB2204B6C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029" y="4491710"/>
            <a:ext cx="3101769" cy="77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5DFC11B-CB17-B543-CC2F-E0363DDFF442}"/>
              </a:ext>
            </a:extLst>
          </p:cNvPr>
          <p:cNvSpPr/>
          <p:nvPr/>
        </p:nvSpPr>
        <p:spPr>
          <a:xfrm>
            <a:off x="6614118" y="4016854"/>
            <a:ext cx="3984972" cy="1532150"/>
          </a:xfrm>
          <a:prstGeom prst="rect">
            <a:avLst/>
          </a:prstGeom>
          <a:solidFill>
            <a:srgbClr val="232B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IQR = Q3- Q1</a:t>
            </a:r>
          </a:p>
        </p:txBody>
      </p:sp>
    </p:spTree>
    <p:extLst>
      <p:ext uri="{BB962C8B-B14F-4D97-AF65-F5344CB8AC3E}">
        <p14:creationId xmlns:p14="http://schemas.microsoft.com/office/powerpoint/2010/main" val="33909634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BAB8B1C-C4E4-289E-8CDF-E3019A880624}"/>
              </a:ext>
            </a:extLst>
          </p:cNvPr>
          <p:cNvSpPr/>
          <p:nvPr/>
        </p:nvSpPr>
        <p:spPr>
          <a:xfrm>
            <a:off x="0" y="1105683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711D813-557D-CA28-65F4-B710A8450C6E}"/>
              </a:ext>
            </a:extLst>
          </p:cNvPr>
          <p:cNvSpPr txBox="1"/>
          <p:nvPr/>
        </p:nvSpPr>
        <p:spPr>
          <a:xfrm>
            <a:off x="511467" y="934751"/>
            <a:ext cx="2582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err="1">
                <a:latin typeface="OCR A Extended" panose="02010509020102010303" pitchFamily="50" charset="0"/>
              </a:rPr>
              <a:t>Boxplot</a:t>
            </a:r>
            <a:endParaRPr lang="pt-BR" sz="3600" b="1" dirty="0">
              <a:latin typeface="OCR A Extended" panose="02010509020102010303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5DFC11B-CB17-B543-CC2F-E0363DDFF442}"/>
              </a:ext>
            </a:extLst>
          </p:cNvPr>
          <p:cNvSpPr/>
          <p:nvPr/>
        </p:nvSpPr>
        <p:spPr>
          <a:xfrm>
            <a:off x="173562" y="1768573"/>
            <a:ext cx="3984972" cy="1532150"/>
          </a:xfrm>
          <a:prstGeom prst="rect">
            <a:avLst/>
          </a:prstGeom>
          <a:solidFill>
            <a:srgbClr val="232B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IQR = Q3- Q1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C2C1399-E560-5225-8935-3D0281338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2500"/>
            <a:ext cx="5444092" cy="500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16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01154" y="1810693"/>
            <a:ext cx="6239916" cy="101398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Vamos avalizar a renda média das duas populações?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97C7BE-43ED-8595-4EE2-B8024FE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87" y="1747319"/>
            <a:ext cx="5143696" cy="33633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40CB9E8-3FB3-0AA7-F2A6-45FF4DC6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9" y="2538251"/>
            <a:ext cx="4738606" cy="36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98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774072"/>
            <a:ext cx="7538519" cy="23810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71DC1D64-F50E-2796-6E01-A08035904895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Categórica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E701B2EE-182A-1444-432B-F324D56A309B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3177F703-7A65-36EC-6D5A-507A20712BB8}"/>
              </a:ext>
            </a:extLst>
          </p:cNvPr>
          <p:cNvSpPr/>
          <p:nvPr/>
        </p:nvSpPr>
        <p:spPr>
          <a:xfrm>
            <a:off x="201154" y="1810693"/>
            <a:ext cx="6239916" cy="101398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Vamos avalizar a renda média das duas populações?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97C7BE-43ED-8595-4EE2-B8024FEE6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687" y="1747319"/>
            <a:ext cx="5143696" cy="336336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C610B3-E304-C9C3-C8E2-3E753A131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10" y="2568810"/>
            <a:ext cx="4630926" cy="35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6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B227E5C7-F4BF-C185-B3EA-CD5C3852C388}"/>
              </a:ext>
            </a:extLst>
          </p:cNvPr>
          <p:cNvGraphicFramePr>
            <a:graphicFrameLocks noGrp="1"/>
          </p:cNvGraphicFramePr>
          <p:nvPr/>
        </p:nvGraphicFramePr>
        <p:xfrm>
          <a:off x="8400618" y="1521351"/>
          <a:ext cx="2872586" cy="4291854"/>
        </p:xfrm>
        <a:graphic>
          <a:graphicData uri="http://schemas.openxmlformats.org/drawingml/2006/table">
            <a:tbl>
              <a:tblPr/>
              <a:tblGrid>
                <a:gridCol w="878622">
                  <a:extLst>
                    <a:ext uri="{9D8B030D-6E8A-4147-A177-3AD203B41FA5}">
                      <a16:colId xmlns:a16="http://schemas.microsoft.com/office/drawing/2014/main" val="9386"/>
                    </a:ext>
                  </a:extLst>
                </a:gridCol>
                <a:gridCol w="944849">
                  <a:extLst>
                    <a:ext uri="{9D8B030D-6E8A-4147-A177-3AD203B41FA5}">
                      <a16:colId xmlns:a16="http://schemas.microsoft.com/office/drawing/2014/main" val="1529656355"/>
                    </a:ext>
                  </a:extLst>
                </a:gridCol>
                <a:gridCol w="1049115">
                  <a:extLst>
                    <a:ext uri="{9D8B030D-6E8A-4147-A177-3AD203B41FA5}">
                      <a16:colId xmlns:a16="http://schemas.microsoft.com/office/drawing/2014/main" val="3629314249"/>
                    </a:ext>
                  </a:extLst>
                </a:gridCol>
              </a:tblGrid>
              <a:tr h="22350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Dia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A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Equipe </a:t>
                      </a: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343434"/>
                          </a:highlight>
                          <a:latin typeface="Arial" panose="020B0604020202020204" pitchFamily="34" charset="0"/>
                        </a:rPr>
                        <a:t>B</a:t>
                      </a:r>
                      <a:endParaRPr lang="pt-BR" sz="1200" b="0" dirty="0">
                        <a:effectLst/>
                        <a:highlight>
                          <a:srgbClr val="343434"/>
                        </a:highlight>
                        <a:latin typeface="Arial" panose="020B0604020202020204" pitchFamily="34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2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1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3472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2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15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839187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3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85449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4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25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78025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30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48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04673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6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32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51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27671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7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10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20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67024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8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40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53</a:t>
                      </a:r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54273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Dia 9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45</a:t>
                      </a:r>
                      <a:r>
                        <a:rPr lang="pt-BR" sz="120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55</a:t>
                      </a:r>
                      <a:r>
                        <a:rPr lang="pt-BR" sz="1200" dirty="0">
                          <a:effectLst/>
                          <a:highlight>
                            <a:srgbClr val="CBCBCB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022096"/>
                  </a:ext>
                </a:extLst>
              </a:tr>
              <a:tr h="40605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Dia 10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50</a:t>
                      </a:r>
                      <a:r>
                        <a:rPr lang="pt-BR" sz="120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   </a:t>
                      </a:r>
                      <a:br>
                        <a:rPr lang="pt-BR" sz="1200" dirty="0"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</a:b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E7E7E7"/>
                          </a:highlight>
                          <a:latin typeface="OCR A Extended" panose="02010509020102010303" pitchFamily="50" charset="0"/>
                        </a:rPr>
                        <a:t>70</a:t>
                      </a:r>
                      <a:endParaRPr lang="pt-BR" sz="1200" dirty="0">
                        <a:effectLst/>
                        <a:highlight>
                          <a:srgbClr val="E7E7E7"/>
                        </a:highlight>
                        <a:latin typeface="OCR A Extended" panose="02010509020102010303" pitchFamily="50" charset="0"/>
                      </a:endParaRPr>
                    </a:p>
                  </a:txBody>
                  <a:tcPr marL="10259" marR="10259" marT="20517" marB="2051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1964231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612FDE9F-C1E4-E2B5-07EF-9C72EB33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75" y="1761069"/>
            <a:ext cx="4858815" cy="385451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BA5F77D-3F8D-EF26-7BE0-FC0E1817EA91}"/>
              </a:ext>
            </a:extLst>
          </p:cNvPr>
          <p:cNvSpPr/>
          <p:nvPr/>
        </p:nvSpPr>
        <p:spPr>
          <a:xfrm>
            <a:off x="13580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9FDD8BA-A6FF-30A4-E91A-95A316A8E4BD}"/>
              </a:ext>
            </a:extLst>
          </p:cNvPr>
          <p:cNvSpPr/>
          <p:nvPr/>
        </p:nvSpPr>
        <p:spPr>
          <a:xfrm>
            <a:off x="3321112" y="715224"/>
            <a:ext cx="3060071" cy="369332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/>
                </a:solidFill>
              </a:rPr>
              <a:t>Numérica</a:t>
            </a:r>
          </a:p>
        </p:txBody>
      </p:sp>
    </p:spTree>
    <p:extLst>
      <p:ext uri="{BB962C8B-B14F-4D97-AF65-F5344CB8AC3E}">
        <p14:creationId xmlns:p14="http://schemas.microsoft.com/office/powerpoint/2010/main" val="12122766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AutoShape 2" descr="Imagem de saída">
            <a:extLst>
              <a:ext uri="{FF2B5EF4-FFF2-40B4-BE49-F238E27FC236}">
                <a16:creationId xmlns:a16="http://schemas.microsoft.com/office/drawing/2014/main" id="{9FB67150-2D1A-7AB6-E62C-265D3B5B1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114BC5-43E2-ADAC-B44F-228675FEA691}"/>
              </a:ext>
            </a:extLst>
          </p:cNvPr>
          <p:cNvSpPr/>
          <p:nvPr/>
        </p:nvSpPr>
        <p:spPr>
          <a:xfrm>
            <a:off x="8649204" y="3138845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0.80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Correlação</a:t>
            </a:r>
          </a:p>
        </p:txBody>
      </p:sp>
      <p:sp>
        <p:nvSpPr>
          <p:cNvPr id="4" name="AutoShape 2" descr="Imagem de saída">
            <a:extLst>
              <a:ext uri="{FF2B5EF4-FFF2-40B4-BE49-F238E27FC236}">
                <a16:creationId xmlns:a16="http://schemas.microsoft.com/office/drawing/2014/main" id="{0240A476-E416-2884-4DED-8EC0EA2FF5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D96841-45D0-33C7-28D4-2CFB30CA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76" y="1321397"/>
            <a:ext cx="6741484" cy="507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295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AutoShape 2" descr="Imagem de saída">
            <a:extLst>
              <a:ext uri="{FF2B5EF4-FFF2-40B4-BE49-F238E27FC236}">
                <a16:creationId xmlns:a16="http://schemas.microsoft.com/office/drawing/2014/main" id="{9FB67150-2D1A-7AB6-E62C-265D3B5B1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8114BC5-43E2-ADAC-B44F-228675FEA691}"/>
              </a:ext>
            </a:extLst>
          </p:cNvPr>
          <p:cNvSpPr/>
          <p:nvPr/>
        </p:nvSpPr>
        <p:spPr>
          <a:xfrm>
            <a:off x="8649204" y="3138845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0.45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Correlação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9212E1-1031-F23B-EC3A-2A546196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80" y="908370"/>
            <a:ext cx="7477173" cy="56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24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ech Bubble: Rectangle 32">
            <a:extLst>
              <a:ext uri="{FF2B5EF4-FFF2-40B4-BE49-F238E27FC236}">
                <a16:creationId xmlns:a16="http://schemas.microsoft.com/office/drawing/2014/main" id="{FE0FADBB-9F6B-0AF4-862F-3CF0458ABC13}"/>
              </a:ext>
            </a:extLst>
          </p:cNvPr>
          <p:cNvSpPr/>
          <p:nvPr/>
        </p:nvSpPr>
        <p:spPr>
          <a:xfrm>
            <a:off x="102295" y="855298"/>
            <a:ext cx="3533807" cy="1296573"/>
          </a:xfrm>
          <a:prstGeom prst="wedgeRectCallout">
            <a:avLst>
              <a:gd name="adj1" fmla="val -30959"/>
              <a:gd name="adj2" fmla="val 55897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106" name="Speech Bubble: Rectangle 32">
            <a:extLst>
              <a:ext uri="{FF2B5EF4-FFF2-40B4-BE49-F238E27FC236}">
                <a16:creationId xmlns:a16="http://schemas.microsoft.com/office/drawing/2014/main" id="{DDD29FC9-371E-6CAE-DE8D-BE0990D7A593}"/>
              </a:ext>
            </a:extLst>
          </p:cNvPr>
          <p:cNvSpPr/>
          <p:nvPr/>
        </p:nvSpPr>
        <p:spPr>
          <a:xfrm>
            <a:off x="42414" y="4496218"/>
            <a:ext cx="4730030" cy="1706302"/>
          </a:xfrm>
          <a:prstGeom prst="wedgeRectCallout">
            <a:avLst>
              <a:gd name="adj1" fmla="val 11526"/>
              <a:gd name="adj2" fmla="val -63122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9FC947-2502-F031-E235-8E9A381CE9AF}"/>
              </a:ext>
            </a:extLst>
          </p:cNvPr>
          <p:cNvSpPr/>
          <p:nvPr/>
        </p:nvSpPr>
        <p:spPr>
          <a:xfrm>
            <a:off x="0" y="796705"/>
            <a:ext cx="9415604" cy="340410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2A0C98EC-791F-42E9-9DF5-BDDAA33DFA44}"/>
              </a:ext>
            </a:extLst>
          </p:cNvPr>
          <p:cNvGrpSpPr/>
          <p:nvPr/>
        </p:nvGrpSpPr>
        <p:grpSpPr>
          <a:xfrm>
            <a:off x="10420454" y="2250756"/>
            <a:ext cx="1489991" cy="1485174"/>
            <a:chOff x="10598414" y="2593208"/>
            <a:chExt cx="1489991" cy="1485174"/>
          </a:xfrm>
        </p:grpSpPr>
        <p:sp>
          <p:nvSpPr>
            <p:cNvPr id="101" name="Oval 46">
              <a:extLst>
                <a:ext uri="{FF2B5EF4-FFF2-40B4-BE49-F238E27FC236}">
                  <a16:creationId xmlns:a16="http://schemas.microsoft.com/office/drawing/2014/main" id="{199EDD4C-5E96-4C97-AD2C-1FAA28CA39F8}"/>
                </a:ext>
              </a:extLst>
            </p:cNvPr>
            <p:cNvSpPr/>
            <p:nvPr/>
          </p:nvSpPr>
          <p:spPr>
            <a:xfrm>
              <a:off x="10598414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02" name="Picture 6">
              <a:extLst>
                <a:ext uri="{FF2B5EF4-FFF2-40B4-BE49-F238E27FC236}">
                  <a16:creationId xmlns:a16="http://schemas.microsoft.com/office/drawing/2014/main" id="{A3D37D0C-F959-4D91-920E-66C5FA6E9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4205" y="2846591"/>
              <a:ext cx="978408" cy="978408"/>
            </a:xfrm>
            <a:prstGeom prst="rect">
              <a:avLst/>
            </a:prstGeom>
          </p:spPr>
        </p:pic>
      </p:grpSp>
      <p:grpSp>
        <p:nvGrpSpPr>
          <p:cNvPr id="58" name="Group 48">
            <a:extLst>
              <a:ext uri="{FF2B5EF4-FFF2-40B4-BE49-F238E27FC236}">
                <a16:creationId xmlns:a16="http://schemas.microsoft.com/office/drawing/2014/main" id="{E8F40D6A-EFC0-4A0B-B26A-B057DB5C822E}"/>
              </a:ext>
            </a:extLst>
          </p:cNvPr>
          <p:cNvGrpSpPr/>
          <p:nvPr/>
        </p:nvGrpSpPr>
        <p:grpSpPr>
          <a:xfrm>
            <a:off x="4215674" y="2250756"/>
            <a:ext cx="1489991" cy="1485174"/>
            <a:chOff x="4529716" y="2593208"/>
            <a:chExt cx="1489991" cy="1485174"/>
          </a:xfrm>
        </p:grpSpPr>
        <p:sp>
          <p:nvSpPr>
            <p:cNvPr id="99" name="Oval 43">
              <a:extLst>
                <a:ext uri="{FF2B5EF4-FFF2-40B4-BE49-F238E27FC236}">
                  <a16:creationId xmlns:a16="http://schemas.microsoft.com/office/drawing/2014/main" id="{F99EC52D-F276-4C88-9AF9-CFF4A6F5DBA5}"/>
                </a:ext>
              </a:extLst>
            </p:cNvPr>
            <p:cNvSpPr/>
            <p:nvPr/>
          </p:nvSpPr>
          <p:spPr>
            <a:xfrm>
              <a:off x="4529716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00" name="Picture 7">
              <a:extLst>
                <a:ext uri="{FF2B5EF4-FFF2-40B4-BE49-F238E27FC236}">
                  <a16:creationId xmlns:a16="http://schemas.microsoft.com/office/drawing/2014/main" id="{B39BF043-BC25-44A0-AC0E-0E0015E10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014" y="2846591"/>
              <a:ext cx="978408" cy="978408"/>
            </a:xfrm>
            <a:prstGeom prst="rect">
              <a:avLst/>
            </a:prstGeom>
          </p:spPr>
        </p:pic>
      </p:grpSp>
      <p:sp>
        <p:nvSpPr>
          <p:cNvPr id="61" name="Speech Bubble: Rectangle 32">
            <a:extLst>
              <a:ext uri="{FF2B5EF4-FFF2-40B4-BE49-F238E27FC236}">
                <a16:creationId xmlns:a16="http://schemas.microsoft.com/office/drawing/2014/main" id="{B49C9CF7-1104-49D7-8DC8-8C1651354FE7}"/>
              </a:ext>
            </a:extLst>
          </p:cNvPr>
          <p:cNvSpPr/>
          <p:nvPr/>
        </p:nvSpPr>
        <p:spPr>
          <a:xfrm>
            <a:off x="5302430" y="4580543"/>
            <a:ext cx="4730030" cy="1706302"/>
          </a:xfrm>
          <a:prstGeom prst="wedgeRectCallout">
            <a:avLst>
              <a:gd name="adj1" fmla="val -20731"/>
              <a:gd name="adj2" fmla="val -62499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91DDC273-E02C-489E-BDCA-98A76D0B3B4E}"/>
              </a:ext>
            </a:extLst>
          </p:cNvPr>
          <p:cNvGrpSpPr/>
          <p:nvPr/>
        </p:nvGrpSpPr>
        <p:grpSpPr>
          <a:xfrm>
            <a:off x="79154" y="2250756"/>
            <a:ext cx="1489991" cy="1485174"/>
            <a:chOff x="257114" y="2593208"/>
            <a:chExt cx="1489991" cy="1485174"/>
          </a:xfrm>
        </p:grpSpPr>
        <p:sp>
          <p:nvSpPr>
            <p:cNvPr id="97" name="Oval 41">
              <a:extLst>
                <a:ext uri="{FF2B5EF4-FFF2-40B4-BE49-F238E27FC236}">
                  <a16:creationId xmlns:a16="http://schemas.microsoft.com/office/drawing/2014/main" id="{372156DA-7261-4E6E-960D-F6A6CC714F2C}"/>
                </a:ext>
              </a:extLst>
            </p:cNvPr>
            <p:cNvSpPr/>
            <p:nvPr/>
          </p:nvSpPr>
          <p:spPr>
            <a:xfrm>
              <a:off x="257114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BA3A492A-F415-4BDE-ADF3-B49BD9A8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39" y="2845725"/>
              <a:ext cx="980140" cy="980140"/>
            </a:xfrm>
            <a:prstGeom prst="rect">
              <a:avLst/>
            </a:prstGeom>
          </p:spPr>
        </p:pic>
      </p:grpSp>
      <p:sp>
        <p:nvSpPr>
          <p:cNvPr id="65" name="Arrow: Right 3">
            <a:extLst>
              <a:ext uri="{FF2B5EF4-FFF2-40B4-BE49-F238E27FC236}">
                <a16:creationId xmlns:a16="http://schemas.microsoft.com/office/drawing/2014/main" id="{320963B0-6EA5-4CFC-81CD-2A8EA0603B59}"/>
              </a:ext>
            </a:extLst>
          </p:cNvPr>
          <p:cNvSpPr/>
          <p:nvPr/>
        </p:nvSpPr>
        <p:spPr>
          <a:xfrm>
            <a:off x="1692594" y="2798417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66" name="Group 47">
            <a:extLst>
              <a:ext uri="{FF2B5EF4-FFF2-40B4-BE49-F238E27FC236}">
                <a16:creationId xmlns:a16="http://schemas.microsoft.com/office/drawing/2014/main" id="{2AC4C220-45D4-41BC-B0DC-A8B37F1287D0}"/>
              </a:ext>
            </a:extLst>
          </p:cNvPr>
          <p:cNvGrpSpPr/>
          <p:nvPr/>
        </p:nvGrpSpPr>
        <p:grpSpPr>
          <a:xfrm>
            <a:off x="2147414" y="2250756"/>
            <a:ext cx="1489991" cy="1485174"/>
            <a:chOff x="2356912" y="2593208"/>
            <a:chExt cx="1489991" cy="1485174"/>
          </a:xfrm>
        </p:grpSpPr>
        <p:sp>
          <p:nvSpPr>
            <p:cNvPr id="95" name="Oval 42">
              <a:extLst>
                <a:ext uri="{FF2B5EF4-FFF2-40B4-BE49-F238E27FC236}">
                  <a16:creationId xmlns:a16="http://schemas.microsoft.com/office/drawing/2014/main" id="{BC89DEA6-31C7-4187-B8A2-6E91E439FE66}"/>
                </a:ext>
              </a:extLst>
            </p:cNvPr>
            <p:cNvSpPr/>
            <p:nvPr/>
          </p:nvSpPr>
          <p:spPr>
            <a:xfrm>
              <a:off x="2356912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6" name="Picture 5">
              <a:extLst>
                <a:ext uri="{FF2B5EF4-FFF2-40B4-BE49-F238E27FC236}">
                  <a16:creationId xmlns:a16="http://schemas.microsoft.com/office/drawing/2014/main" id="{9BE59CC2-9FDC-4F04-A09D-6C724C9A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10000"/>
                      </a14:imgEffect>
                      <a14:imgEffect>
                        <a14:saturation sat="75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837" y="2845725"/>
              <a:ext cx="980141" cy="980141"/>
            </a:xfrm>
            <a:prstGeom prst="rect">
              <a:avLst/>
            </a:prstGeom>
          </p:spPr>
        </p:pic>
      </p:grpSp>
      <p:sp>
        <p:nvSpPr>
          <p:cNvPr id="67" name="Arrow: Right 8">
            <a:extLst>
              <a:ext uri="{FF2B5EF4-FFF2-40B4-BE49-F238E27FC236}">
                <a16:creationId xmlns:a16="http://schemas.microsoft.com/office/drawing/2014/main" id="{3436F46D-F69D-4456-93BE-50CCB3D08D4F}"/>
              </a:ext>
            </a:extLst>
          </p:cNvPr>
          <p:cNvSpPr/>
          <p:nvPr/>
        </p:nvSpPr>
        <p:spPr>
          <a:xfrm>
            <a:off x="3760854" y="2798417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8" name="Arrow: Right 9">
            <a:extLst>
              <a:ext uri="{FF2B5EF4-FFF2-40B4-BE49-F238E27FC236}">
                <a16:creationId xmlns:a16="http://schemas.microsoft.com/office/drawing/2014/main" id="{F35D983D-F667-4F7B-ABB4-5973FBCE5DB3}"/>
              </a:ext>
            </a:extLst>
          </p:cNvPr>
          <p:cNvSpPr/>
          <p:nvPr/>
        </p:nvSpPr>
        <p:spPr>
          <a:xfrm>
            <a:off x="5829114" y="2798417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69" name="Group 49">
            <a:extLst>
              <a:ext uri="{FF2B5EF4-FFF2-40B4-BE49-F238E27FC236}">
                <a16:creationId xmlns:a16="http://schemas.microsoft.com/office/drawing/2014/main" id="{1F2EE553-66E8-4835-95A2-A6C494F3CFD7}"/>
              </a:ext>
            </a:extLst>
          </p:cNvPr>
          <p:cNvGrpSpPr/>
          <p:nvPr/>
        </p:nvGrpSpPr>
        <p:grpSpPr>
          <a:xfrm>
            <a:off x="6283934" y="2250756"/>
            <a:ext cx="1489991" cy="1485174"/>
            <a:chOff x="6572354" y="2593208"/>
            <a:chExt cx="1489991" cy="1485174"/>
          </a:xfrm>
        </p:grpSpPr>
        <p:sp>
          <p:nvSpPr>
            <p:cNvPr id="93" name="Oval 44">
              <a:extLst>
                <a:ext uri="{FF2B5EF4-FFF2-40B4-BE49-F238E27FC236}">
                  <a16:creationId xmlns:a16="http://schemas.microsoft.com/office/drawing/2014/main" id="{5C307035-B8D4-4E4C-B725-A3A3604ADD02}"/>
                </a:ext>
              </a:extLst>
            </p:cNvPr>
            <p:cNvSpPr/>
            <p:nvPr/>
          </p:nvSpPr>
          <p:spPr>
            <a:xfrm>
              <a:off x="6572354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4" name="Picture 10">
              <a:extLst>
                <a:ext uri="{FF2B5EF4-FFF2-40B4-BE49-F238E27FC236}">
                  <a16:creationId xmlns:a16="http://schemas.microsoft.com/office/drawing/2014/main" id="{68754E11-3439-4E4E-8235-67219B6B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145" y="2846591"/>
              <a:ext cx="978408" cy="978408"/>
            </a:xfrm>
            <a:prstGeom prst="rect">
              <a:avLst/>
            </a:prstGeom>
          </p:spPr>
        </p:pic>
      </p:grpSp>
      <p:sp>
        <p:nvSpPr>
          <p:cNvPr id="70" name="Arrow: Right 13">
            <a:extLst>
              <a:ext uri="{FF2B5EF4-FFF2-40B4-BE49-F238E27FC236}">
                <a16:creationId xmlns:a16="http://schemas.microsoft.com/office/drawing/2014/main" id="{01DB3C36-6E7C-40D1-8D97-CCD3AD272DCB}"/>
              </a:ext>
            </a:extLst>
          </p:cNvPr>
          <p:cNvSpPr/>
          <p:nvPr/>
        </p:nvSpPr>
        <p:spPr>
          <a:xfrm>
            <a:off x="9965634" y="2798417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71" name="Group 50">
            <a:extLst>
              <a:ext uri="{FF2B5EF4-FFF2-40B4-BE49-F238E27FC236}">
                <a16:creationId xmlns:a16="http://schemas.microsoft.com/office/drawing/2014/main" id="{FF53F9B7-4699-4BD0-8158-C78EF07F48C1}"/>
              </a:ext>
            </a:extLst>
          </p:cNvPr>
          <p:cNvGrpSpPr/>
          <p:nvPr/>
        </p:nvGrpSpPr>
        <p:grpSpPr>
          <a:xfrm>
            <a:off x="8352194" y="2250756"/>
            <a:ext cx="1489991" cy="1485174"/>
            <a:chOff x="8688519" y="2593208"/>
            <a:chExt cx="1489991" cy="1485174"/>
          </a:xfrm>
        </p:grpSpPr>
        <p:sp>
          <p:nvSpPr>
            <p:cNvPr id="91" name="Oval 45">
              <a:extLst>
                <a:ext uri="{FF2B5EF4-FFF2-40B4-BE49-F238E27FC236}">
                  <a16:creationId xmlns:a16="http://schemas.microsoft.com/office/drawing/2014/main" id="{C842373B-B413-429D-810C-CEA90BEAB12A}"/>
                </a:ext>
              </a:extLst>
            </p:cNvPr>
            <p:cNvSpPr/>
            <p:nvPr/>
          </p:nvSpPr>
          <p:spPr>
            <a:xfrm>
              <a:off x="8688519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2" name="Picture 14">
              <a:extLst>
                <a:ext uri="{FF2B5EF4-FFF2-40B4-BE49-F238E27FC236}">
                  <a16:creationId xmlns:a16="http://schemas.microsoft.com/office/drawing/2014/main" id="{74A3CF46-05E8-4516-A65E-4B5C429B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4310" y="2846591"/>
              <a:ext cx="978408" cy="978408"/>
            </a:xfrm>
            <a:prstGeom prst="rect">
              <a:avLst/>
            </a:prstGeom>
          </p:spPr>
        </p:pic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6C4D125F-3270-43D6-A9B2-E2F1932B9E64}"/>
              </a:ext>
            </a:extLst>
          </p:cNvPr>
          <p:cNvSpPr txBox="1"/>
          <p:nvPr/>
        </p:nvSpPr>
        <p:spPr>
          <a:xfrm>
            <a:off x="23754" y="3796097"/>
            <a:ext cx="130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Definition</a:t>
            </a:r>
            <a:endParaRPr lang="pt-BR" dirty="0"/>
          </a:p>
        </p:txBody>
      </p:sp>
      <p:sp>
        <p:nvSpPr>
          <p:cNvPr id="73" name="TextBox 16">
            <a:extLst>
              <a:ext uri="{FF2B5EF4-FFF2-40B4-BE49-F238E27FC236}">
                <a16:creationId xmlns:a16="http://schemas.microsoft.com/office/drawing/2014/main" id="{6C3CEA6C-0829-4BC2-A736-0036A4B917DA}"/>
              </a:ext>
            </a:extLst>
          </p:cNvPr>
          <p:cNvSpPr txBox="1"/>
          <p:nvPr/>
        </p:nvSpPr>
        <p:spPr>
          <a:xfrm>
            <a:off x="2114780" y="3796097"/>
            <a:ext cx="15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/>
              <a:t>Data &amp; </a:t>
            </a:r>
            <a:r>
              <a:rPr lang="pt-BR" sz="1400" b="1" dirty="0" err="1"/>
              <a:t>Sanity</a:t>
            </a:r>
            <a:r>
              <a:rPr lang="pt-BR" sz="1400" b="1" dirty="0"/>
              <a:t> </a:t>
            </a:r>
            <a:r>
              <a:rPr lang="pt-BR" sz="1400" b="1" dirty="0" err="1"/>
              <a:t>Analysis</a:t>
            </a:r>
            <a:endParaRPr lang="pt-BR" sz="1400" b="1" dirty="0"/>
          </a:p>
        </p:txBody>
      </p:sp>
      <p:sp>
        <p:nvSpPr>
          <p:cNvPr id="74" name="TextBox 17">
            <a:extLst>
              <a:ext uri="{FF2B5EF4-FFF2-40B4-BE49-F238E27FC236}">
                <a16:creationId xmlns:a16="http://schemas.microsoft.com/office/drawing/2014/main" id="{E6D74FC3-E5B6-4B50-AD05-51083F6BDCE4}"/>
              </a:ext>
            </a:extLst>
          </p:cNvPr>
          <p:cNvSpPr txBox="1"/>
          <p:nvPr/>
        </p:nvSpPr>
        <p:spPr>
          <a:xfrm>
            <a:off x="4183328" y="3796097"/>
            <a:ext cx="15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 err="1"/>
              <a:t>Exploratory</a:t>
            </a:r>
            <a:r>
              <a:rPr lang="pt-BR" sz="1400" b="1" dirty="0"/>
              <a:t> Data </a:t>
            </a:r>
            <a:r>
              <a:rPr lang="pt-BR" sz="1400" b="1" dirty="0" err="1"/>
              <a:t>Analysis</a:t>
            </a:r>
            <a:endParaRPr lang="pt-BR" sz="1400" b="1" dirty="0"/>
          </a:p>
        </p:txBody>
      </p:sp>
      <p:sp>
        <p:nvSpPr>
          <p:cNvPr id="75" name="TextBox 18">
            <a:extLst>
              <a:ext uri="{FF2B5EF4-FFF2-40B4-BE49-F238E27FC236}">
                <a16:creationId xmlns:a16="http://schemas.microsoft.com/office/drawing/2014/main" id="{4593CFC0-31D2-45AF-9BFB-DFBD06C9D9B0}"/>
              </a:ext>
            </a:extLst>
          </p:cNvPr>
          <p:cNvSpPr txBox="1"/>
          <p:nvPr/>
        </p:nvSpPr>
        <p:spPr>
          <a:xfrm>
            <a:off x="6376466" y="3796097"/>
            <a:ext cx="130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/>
              <a:t>Model </a:t>
            </a:r>
            <a:r>
              <a:rPr lang="pt-BR" sz="1400" b="1" dirty="0" err="1"/>
              <a:t>Definition</a:t>
            </a:r>
            <a:endParaRPr lang="pt-BR" sz="1400" b="1" dirty="0"/>
          </a:p>
        </p:txBody>
      </p:sp>
      <p:sp>
        <p:nvSpPr>
          <p:cNvPr id="76" name="TextBox 19">
            <a:extLst>
              <a:ext uri="{FF2B5EF4-FFF2-40B4-BE49-F238E27FC236}">
                <a16:creationId xmlns:a16="http://schemas.microsoft.com/office/drawing/2014/main" id="{4CE59590-3FE6-4F50-9ED0-8B15D65A6D7A}"/>
              </a:ext>
            </a:extLst>
          </p:cNvPr>
          <p:cNvSpPr txBox="1"/>
          <p:nvPr/>
        </p:nvSpPr>
        <p:spPr>
          <a:xfrm>
            <a:off x="8445014" y="3796097"/>
            <a:ext cx="1304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i="0">
                <a:effectLst/>
              </a:rPr>
              <a:t>Evaluation</a:t>
            </a:r>
            <a:endParaRPr lang="pt-BR" sz="1400" b="1" dirty="0"/>
          </a:p>
        </p:txBody>
      </p:sp>
      <p:sp>
        <p:nvSpPr>
          <p:cNvPr id="77" name="TextBox 20">
            <a:extLst>
              <a:ext uri="{FF2B5EF4-FFF2-40B4-BE49-F238E27FC236}">
                <a16:creationId xmlns:a16="http://schemas.microsoft.com/office/drawing/2014/main" id="{1937F8A5-861A-4E8C-9468-1DB6C51FEE3B}"/>
              </a:ext>
            </a:extLst>
          </p:cNvPr>
          <p:cNvSpPr txBox="1"/>
          <p:nvPr/>
        </p:nvSpPr>
        <p:spPr>
          <a:xfrm>
            <a:off x="10153788" y="3796097"/>
            <a:ext cx="20144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 b="1" i="0" dirty="0">
                <a:effectLst/>
              </a:rPr>
              <a:t>Deployment</a:t>
            </a:r>
            <a:endParaRPr lang="pt-BR" sz="1600" b="1" dirty="0"/>
          </a:p>
        </p:txBody>
      </p:sp>
      <p:sp>
        <p:nvSpPr>
          <p:cNvPr id="79" name="TextBox 22">
            <a:extLst>
              <a:ext uri="{FF2B5EF4-FFF2-40B4-BE49-F238E27FC236}">
                <a16:creationId xmlns:a16="http://schemas.microsoft.com/office/drawing/2014/main" id="{65C5340C-1DDB-4C9E-8F60-A290FF0D745A}"/>
              </a:ext>
            </a:extLst>
          </p:cNvPr>
          <p:cNvSpPr txBox="1"/>
          <p:nvPr/>
        </p:nvSpPr>
        <p:spPr>
          <a:xfrm>
            <a:off x="182139" y="906669"/>
            <a:ext cx="3533807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 ideia é termos uma pergunta estabelecida que queremos responder com um </a:t>
            </a:r>
            <a:r>
              <a:rPr lang="pt-BR" sz="1200" b="1" dirty="0" err="1"/>
              <a:t>mindmap</a:t>
            </a:r>
            <a:r>
              <a:rPr lang="pt-BR" sz="1200" dirty="0"/>
              <a:t>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</a:t>
            </a:r>
            <a:r>
              <a:rPr lang="pt-BR" sz="1200" b="1" dirty="0"/>
              <a:t>usuário</a:t>
            </a:r>
            <a:r>
              <a:rPr lang="pt-BR" sz="1200" dirty="0"/>
              <a:t> deve mapear variáveis relevantes e ter acesso ao </a:t>
            </a:r>
            <a:r>
              <a:rPr lang="pt-BR" sz="1200" dirty="0" err="1"/>
              <a:t>mindmap</a:t>
            </a:r>
            <a:r>
              <a:rPr lang="pt-BR" sz="1200" dirty="0"/>
              <a:t>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</a:t>
            </a:r>
            <a:r>
              <a:rPr lang="pt-BR" sz="1200" dirty="0" err="1"/>
              <a:t>mindmap</a:t>
            </a:r>
            <a:r>
              <a:rPr lang="pt-BR" sz="1200" dirty="0"/>
              <a:t> é utilizado até a EDA.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80" name="TextBox 24">
            <a:extLst>
              <a:ext uri="{FF2B5EF4-FFF2-40B4-BE49-F238E27FC236}">
                <a16:creationId xmlns:a16="http://schemas.microsoft.com/office/drawing/2014/main" id="{F8BB9168-4179-41E2-B2C4-942259332C8D}"/>
              </a:ext>
            </a:extLst>
          </p:cNvPr>
          <p:cNvSpPr txBox="1"/>
          <p:nvPr/>
        </p:nvSpPr>
        <p:spPr>
          <a:xfrm>
            <a:off x="102295" y="4677435"/>
            <a:ext cx="3843338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b="1"/>
              <a:t>É viável?</a:t>
            </a:r>
            <a:br>
              <a:rPr lang="pt-BR" sz="1200" b="1"/>
            </a:br>
            <a:endParaRPr lang="pt-BR" sz="1200" b="1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/>
          </a:p>
        </p:txBody>
      </p:sp>
      <p:sp>
        <p:nvSpPr>
          <p:cNvPr id="81" name="TextBox 25">
            <a:extLst>
              <a:ext uri="{FF2B5EF4-FFF2-40B4-BE49-F238E27FC236}">
                <a16:creationId xmlns:a16="http://schemas.microsoft.com/office/drawing/2014/main" id="{0A760AD1-CB25-4A9C-9668-6B0CD6E6EB91}"/>
              </a:ext>
            </a:extLst>
          </p:cNvPr>
          <p:cNvSpPr txBox="1"/>
          <p:nvPr/>
        </p:nvSpPr>
        <p:spPr>
          <a:xfrm>
            <a:off x="129003" y="4911745"/>
            <a:ext cx="4405051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Nessa etapa, mapeamos as variáveis em um </a:t>
            </a:r>
            <a:r>
              <a:rPr lang="pt-BR" sz="1200" dirty="0" err="1"/>
              <a:t>excel</a:t>
            </a:r>
            <a:r>
              <a:rPr lang="pt-BR" sz="1200" dirty="0"/>
              <a:t> e fazemos uma análise inicial dos dados;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Com a ajuda do </a:t>
            </a:r>
            <a:r>
              <a:rPr lang="pt-BR" sz="1200" b="1" dirty="0"/>
              <a:t>Pandas Profile</a:t>
            </a:r>
            <a:r>
              <a:rPr lang="pt-BR" sz="1200" dirty="0"/>
              <a:t>, fica mais claro primeiras perguntas que podem surgir em relação ao comportamento dos dados;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Além disso, uma </a:t>
            </a:r>
            <a:r>
              <a:rPr lang="pt-BR" sz="1200" b="1" dirty="0"/>
              <a:t>análise temporal</a:t>
            </a:r>
            <a:r>
              <a:rPr lang="pt-BR" sz="1200" dirty="0"/>
              <a:t> também é interessante</a:t>
            </a:r>
          </a:p>
        </p:txBody>
      </p:sp>
      <p:sp>
        <p:nvSpPr>
          <p:cNvPr id="83" name="TextBox 28">
            <a:extLst>
              <a:ext uri="{FF2B5EF4-FFF2-40B4-BE49-F238E27FC236}">
                <a16:creationId xmlns:a16="http://schemas.microsoft.com/office/drawing/2014/main" id="{4069DA19-B270-43AE-B3EA-2DEFD87696B9}"/>
              </a:ext>
            </a:extLst>
          </p:cNvPr>
          <p:cNvSpPr txBox="1"/>
          <p:nvPr/>
        </p:nvSpPr>
        <p:spPr>
          <a:xfrm>
            <a:off x="4119021" y="855299"/>
            <a:ext cx="3533807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Teste de hipóteses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Com a EDA já temos primeiras impressões da </a:t>
            </a:r>
            <a:r>
              <a:rPr lang="pt-BR" sz="1200" b="1" dirty="0"/>
              <a:t>abordagem</a:t>
            </a:r>
            <a:r>
              <a:rPr lang="pt-BR" sz="1200" dirty="0"/>
              <a:t> a ser utilizada;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Além disso uma </a:t>
            </a:r>
            <a:r>
              <a:rPr lang="pt-BR" sz="1200" b="1" dirty="0"/>
              <a:t>priorização</a:t>
            </a:r>
            <a:r>
              <a:rPr lang="pt-BR" sz="1200" dirty="0"/>
              <a:t> em relação às variáveis.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D188AEC9-028A-478E-895C-6245C6340AEC}"/>
              </a:ext>
            </a:extLst>
          </p:cNvPr>
          <p:cNvSpPr txBox="1"/>
          <p:nvPr/>
        </p:nvSpPr>
        <p:spPr>
          <a:xfrm>
            <a:off x="5512462" y="4740964"/>
            <a:ext cx="3843338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b="1" dirty="0"/>
              <a:t>Quais modelos fazem mais sentido?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b="1" dirty="0"/>
              <a:t>Priorização</a:t>
            </a:r>
            <a:r>
              <a:rPr lang="pt-BR" sz="1200" dirty="0"/>
              <a:t> em relação às variáveis;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Testagem de diferentes abordagens levantadas na EDA;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Avaliação de resultados;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Definição das </a:t>
            </a:r>
            <a:r>
              <a:rPr lang="pt-BR" sz="1200" b="1" dirty="0"/>
              <a:t>features </a:t>
            </a:r>
            <a:r>
              <a:rPr lang="pt-BR" sz="1200" dirty="0"/>
              <a:t>e modelo ou modelos a serem utilizados;</a:t>
            </a:r>
            <a:endParaRPr lang="pt-BR" sz="1200" b="1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br>
              <a:rPr lang="pt-BR" sz="1200" b="1" dirty="0"/>
            </a:br>
            <a:endParaRPr lang="pt-BR" sz="1200" b="1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grpSp>
        <p:nvGrpSpPr>
          <p:cNvPr id="85" name="Group 52">
            <a:extLst>
              <a:ext uri="{FF2B5EF4-FFF2-40B4-BE49-F238E27FC236}">
                <a16:creationId xmlns:a16="http://schemas.microsoft.com/office/drawing/2014/main" id="{CDDD10BF-5456-41B8-9242-C8680D151AC0}"/>
              </a:ext>
            </a:extLst>
          </p:cNvPr>
          <p:cNvGrpSpPr/>
          <p:nvPr/>
        </p:nvGrpSpPr>
        <p:grpSpPr>
          <a:xfrm>
            <a:off x="7882222" y="2543021"/>
            <a:ext cx="361675" cy="900645"/>
            <a:chOff x="8141766" y="3123560"/>
            <a:chExt cx="361675" cy="900645"/>
          </a:xfrm>
        </p:grpSpPr>
        <p:sp>
          <p:nvSpPr>
            <p:cNvPr id="89" name="Arrow: Right 12">
              <a:extLst>
                <a:ext uri="{FF2B5EF4-FFF2-40B4-BE49-F238E27FC236}">
                  <a16:creationId xmlns:a16="http://schemas.microsoft.com/office/drawing/2014/main" id="{7AC22222-939D-466C-BB45-A5C07E466864}"/>
                </a:ext>
              </a:extLst>
            </p:cNvPr>
            <p:cNvSpPr/>
            <p:nvPr/>
          </p:nvSpPr>
          <p:spPr>
            <a:xfrm>
              <a:off x="8172071" y="3123560"/>
              <a:ext cx="331370" cy="389852"/>
            </a:xfrm>
            <a:prstGeom prst="rightArrow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  <p:sp>
          <p:nvSpPr>
            <p:cNvPr id="90" name="Arrow: Right 33">
              <a:extLst>
                <a:ext uri="{FF2B5EF4-FFF2-40B4-BE49-F238E27FC236}">
                  <a16:creationId xmlns:a16="http://schemas.microsoft.com/office/drawing/2014/main" id="{8B4AA24A-36C0-434C-A3B1-8BD92BBDC954}"/>
                </a:ext>
              </a:extLst>
            </p:cNvPr>
            <p:cNvSpPr/>
            <p:nvPr/>
          </p:nvSpPr>
          <p:spPr>
            <a:xfrm rot="10800000">
              <a:off x="8141766" y="3634353"/>
              <a:ext cx="331370" cy="389852"/>
            </a:xfrm>
            <a:prstGeom prst="rightArrow">
              <a:avLst/>
            </a:prstGeom>
            <a:solidFill>
              <a:srgbClr val="CDCD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Box 34">
            <a:extLst>
              <a:ext uri="{FF2B5EF4-FFF2-40B4-BE49-F238E27FC236}">
                <a16:creationId xmlns:a16="http://schemas.microsoft.com/office/drawing/2014/main" id="{39301693-11B3-461F-AB95-2C8650DE8D0C}"/>
              </a:ext>
            </a:extLst>
          </p:cNvPr>
          <p:cNvSpPr txBox="1"/>
          <p:nvPr/>
        </p:nvSpPr>
        <p:spPr>
          <a:xfrm>
            <a:off x="8067107" y="571155"/>
            <a:ext cx="3843338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b="1" dirty="0"/>
              <a:t>Como trazer essa informação para o usuário?</a:t>
            </a:r>
            <a:br>
              <a:rPr lang="pt-BR" sz="1200" b="1" dirty="0"/>
            </a:br>
            <a:endParaRPr lang="pt-BR" sz="1200" b="1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108" name="Speech Bubble: Rectangle 32">
            <a:extLst>
              <a:ext uri="{FF2B5EF4-FFF2-40B4-BE49-F238E27FC236}">
                <a16:creationId xmlns:a16="http://schemas.microsoft.com/office/drawing/2014/main" id="{195A4EF3-85C8-3803-40EC-9E8F0B175D25}"/>
              </a:ext>
            </a:extLst>
          </p:cNvPr>
          <p:cNvSpPr/>
          <p:nvPr/>
        </p:nvSpPr>
        <p:spPr>
          <a:xfrm>
            <a:off x="3994114" y="723375"/>
            <a:ext cx="3533807" cy="1296573"/>
          </a:xfrm>
          <a:prstGeom prst="wedgeRectCallout">
            <a:avLst>
              <a:gd name="adj1" fmla="val -23438"/>
              <a:gd name="adj2" fmla="val 59177"/>
            </a:avLst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87" name="TextBox 35">
            <a:extLst>
              <a:ext uri="{FF2B5EF4-FFF2-40B4-BE49-F238E27FC236}">
                <a16:creationId xmlns:a16="http://schemas.microsoft.com/office/drawing/2014/main" id="{C1CB22BA-0913-4564-88D0-C91BA8A4495A}"/>
              </a:ext>
            </a:extLst>
          </p:cNvPr>
          <p:cNvSpPr txBox="1"/>
          <p:nvPr/>
        </p:nvSpPr>
        <p:spPr>
          <a:xfrm>
            <a:off x="8087655" y="826211"/>
            <a:ext cx="3697883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MLOPS;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Como fazer a experimentação para amadurecer esse produto;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Entender se será um modelo online, local, um </a:t>
            </a:r>
            <a:r>
              <a:rPr lang="pt-BR" sz="1200" dirty="0" err="1"/>
              <a:t>excel</a:t>
            </a:r>
            <a:r>
              <a:rPr lang="pt-BR" sz="1200" dirty="0"/>
              <a:t> </a:t>
            </a:r>
            <a:r>
              <a:rPr lang="pt-BR" sz="1200" dirty="0" err="1"/>
              <a:t>etc</a:t>
            </a:r>
            <a:endParaRPr lang="pt-BR" sz="1200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188716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AutoShape 2" descr="Imagem de saída">
            <a:extLst>
              <a:ext uri="{FF2B5EF4-FFF2-40B4-BE49-F238E27FC236}">
                <a16:creationId xmlns:a16="http://schemas.microsoft.com/office/drawing/2014/main" id="{9FB67150-2D1A-7AB6-E62C-265D3B5B1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268559A-1172-C9A8-EFA2-6DD2FF5F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06" y="1099781"/>
            <a:ext cx="6657975" cy="523875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50DAFBA-DD3F-5992-6178-14D0C7974590}"/>
              </a:ext>
            </a:extLst>
          </p:cNvPr>
          <p:cNvSpPr/>
          <p:nvPr/>
        </p:nvSpPr>
        <p:spPr>
          <a:xfrm>
            <a:off x="8649204" y="3138845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0.5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Correlação</a:t>
            </a:r>
          </a:p>
        </p:txBody>
      </p:sp>
    </p:spTree>
    <p:extLst>
      <p:ext uri="{BB962C8B-B14F-4D97-AF65-F5344CB8AC3E}">
        <p14:creationId xmlns:p14="http://schemas.microsoft.com/office/powerpoint/2010/main" val="18545068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AutoShape 2" descr="Imagem de saída">
            <a:extLst>
              <a:ext uri="{FF2B5EF4-FFF2-40B4-BE49-F238E27FC236}">
                <a16:creationId xmlns:a16="http://schemas.microsoft.com/office/drawing/2014/main" id="{9FB67150-2D1A-7AB6-E62C-265D3B5B12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634088-A288-25F5-7006-1457AAC0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6" y="962025"/>
            <a:ext cx="6657975" cy="523875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3134172-214D-AFCC-80CC-AEAF64969887}"/>
              </a:ext>
            </a:extLst>
          </p:cNvPr>
          <p:cNvSpPr/>
          <p:nvPr/>
        </p:nvSpPr>
        <p:spPr>
          <a:xfrm>
            <a:off x="8124418" y="1302094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0.5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Correlação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FDDF46E-195F-99C3-698C-50E2DB451D89}"/>
              </a:ext>
            </a:extLst>
          </p:cNvPr>
          <p:cNvSpPr/>
          <p:nvPr/>
        </p:nvSpPr>
        <p:spPr>
          <a:xfrm>
            <a:off x="8124418" y="2739801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0.91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Região 1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D2BFBC5-5F5C-3A89-01BE-E664BBE5D563}"/>
              </a:ext>
            </a:extLst>
          </p:cNvPr>
          <p:cNvSpPr/>
          <p:nvPr/>
        </p:nvSpPr>
        <p:spPr>
          <a:xfrm>
            <a:off x="8124418" y="3766287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0.41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Região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3F767CF-9867-8E04-E8B5-76EB5DD19087}"/>
              </a:ext>
            </a:extLst>
          </p:cNvPr>
          <p:cNvSpPr/>
          <p:nvPr/>
        </p:nvSpPr>
        <p:spPr>
          <a:xfrm>
            <a:off x="8124418" y="4792774"/>
            <a:ext cx="2205394" cy="950489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chemeClr val="bg2"/>
                </a:solidFill>
              </a:rPr>
              <a:t>0.81</a:t>
            </a:r>
          </a:p>
          <a:p>
            <a:pPr algn="ctr"/>
            <a:r>
              <a:rPr lang="pt-BR" dirty="0">
                <a:solidFill>
                  <a:schemeClr val="bg2"/>
                </a:solidFill>
              </a:rPr>
              <a:t>Região 3</a:t>
            </a:r>
          </a:p>
        </p:txBody>
      </p:sp>
    </p:spTree>
    <p:extLst>
      <p:ext uri="{BB962C8B-B14F-4D97-AF65-F5344CB8AC3E}">
        <p14:creationId xmlns:p14="http://schemas.microsoft.com/office/powerpoint/2010/main" val="2889272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Série Temporal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pt-BR" sz="2000" dirty="0"/>
              <a:t>Uma </a:t>
            </a:r>
            <a:r>
              <a:rPr lang="pt-BR" sz="2000" b="1" dirty="0">
                <a:solidFill>
                  <a:srgbClr val="3168A0"/>
                </a:solidFill>
              </a:rPr>
              <a:t>série temporal </a:t>
            </a:r>
            <a:r>
              <a:rPr lang="pt-BR" sz="2000" dirty="0"/>
              <a:t>é uma </a:t>
            </a:r>
            <a:r>
              <a:rPr lang="pt-BR" sz="2000" b="1" dirty="0">
                <a:solidFill>
                  <a:srgbClr val="3168A0"/>
                </a:solidFill>
              </a:rPr>
              <a:t>sequência de pontos </a:t>
            </a:r>
            <a:r>
              <a:rPr lang="pt-BR" sz="2000" dirty="0"/>
              <a:t>de dados registrados em momentos sucessivos, geralmente com </a:t>
            </a:r>
            <a:r>
              <a:rPr lang="pt-BR" sz="2000" b="1" dirty="0">
                <a:solidFill>
                  <a:srgbClr val="3168A0"/>
                </a:solidFill>
              </a:rPr>
              <a:t>intervalos de tempo iguais </a:t>
            </a:r>
            <a:r>
              <a:rPr lang="pt-BR" sz="2000" dirty="0"/>
              <a:t>entre eles.</a:t>
            </a:r>
          </a:p>
        </p:txBody>
      </p:sp>
    </p:spTree>
    <p:extLst>
      <p:ext uri="{BB962C8B-B14F-4D97-AF65-F5344CB8AC3E}">
        <p14:creationId xmlns:p14="http://schemas.microsoft.com/office/powerpoint/2010/main" val="1006815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Série Temporal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pt-BR" sz="2000" dirty="0"/>
              <a:t>Uma </a:t>
            </a:r>
            <a:r>
              <a:rPr lang="pt-BR" sz="2000" b="1" dirty="0">
                <a:solidFill>
                  <a:srgbClr val="3168A0"/>
                </a:solidFill>
              </a:rPr>
              <a:t>série temporal </a:t>
            </a:r>
            <a:r>
              <a:rPr lang="pt-BR" sz="2000" dirty="0"/>
              <a:t>é uma </a:t>
            </a:r>
            <a:r>
              <a:rPr lang="pt-BR" sz="2000" b="1" dirty="0">
                <a:solidFill>
                  <a:srgbClr val="3168A0"/>
                </a:solidFill>
              </a:rPr>
              <a:t>sequência de pontos </a:t>
            </a:r>
            <a:r>
              <a:rPr lang="pt-BR" sz="2000" dirty="0"/>
              <a:t>de dados registrados em momentos sucessivos, geralmente com </a:t>
            </a:r>
            <a:r>
              <a:rPr lang="pt-BR" sz="2000" b="1" dirty="0">
                <a:solidFill>
                  <a:srgbClr val="3168A0"/>
                </a:solidFill>
              </a:rPr>
              <a:t>intervalos de tempo iguais </a:t>
            </a:r>
            <a:r>
              <a:rPr lang="pt-BR" sz="2000" dirty="0"/>
              <a:t>entre eles.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85EDEA-8F9C-F96E-8540-A58761538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021" y="2469889"/>
            <a:ext cx="6415438" cy="43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0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4653480" y="497940"/>
            <a:ext cx="7538519" cy="63600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D5FF15B-AD85-A5CC-5935-21748C274651}"/>
              </a:ext>
            </a:extLst>
          </p:cNvPr>
          <p:cNvSpPr/>
          <p:nvPr/>
        </p:nvSpPr>
        <p:spPr>
          <a:xfrm>
            <a:off x="0" y="588474"/>
            <a:ext cx="4653481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8DBD3EA3-141C-FE01-2C58-9780DBFD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28" y="1788888"/>
            <a:ext cx="1502874" cy="150287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1957859-1EF7-523E-4C78-E155159F552F}"/>
              </a:ext>
            </a:extLst>
          </p:cNvPr>
          <p:cNvSpPr txBox="1"/>
          <p:nvPr/>
        </p:nvSpPr>
        <p:spPr>
          <a:xfrm>
            <a:off x="217284" y="3430849"/>
            <a:ext cx="4065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Montserrat ExtraBold" panose="00000900000000000000" pitchFamily="2" charset="0"/>
              </a:rPr>
              <a:t>Série Temporal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B3A2B2-C70E-F0FA-DCC4-F952B5634D1B}"/>
              </a:ext>
            </a:extLst>
          </p:cNvPr>
          <p:cNvSpPr txBox="1"/>
          <p:nvPr/>
        </p:nvSpPr>
        <p:spPr>
          <a:xfrm>
            <a:off x="1450063" y="4264935"/>
            <a:ext cx="313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  <a:latin typeface="Montserrat Light" panose="00000400000000000000" pitchFamily="2" charset="0"/>
              </a:rPr>
              <a:t>Gráficos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2ECEF8-5A39-8C37-1336-4C64AD67910A}"/>
              </a:ext>
            </a:extLst>
          </p:cNvPr>
          <p:cNvSpPr txBox="1"/>
          <p:nvPr/>
        </p:nvSpPr>
        <p:spPr>
          <a:xfrm>
            <a:off x="4807391" y="841972"/>
            <a:ext cx="65456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4000" b="0" i="0">
                <a:solidFill>
                  <a:schemeClr val="bg1"/>
                </a:solidFill>
                <a:effectLst/>
                <a:latin typeface="Montserrat" panose="00000500000000000000" pitchFamily="2" charset="0"/>
              </a:defRPr>
            </a:lvl1pPr>
          </a:lstStyle>
          <a:p>
            <a:r>
              <a:rPr lang="pt-BR" sz="2000" dirty="0"/>
              <a:t>Uma </a:t>
            </a:r>
            <a:r>
              <a:rPr lang="pt-BR" sz="2000" b="1" dirty="0">
                <a:solidFill>
                  <a:srgbClr val="3168A0"/>
                </a:solidFill>
              </a:rPr>
              <a:t>série temporal </a:t>
            </a:r>
            <a:r>
              <a:rPr lang="pt-BR" sz="2000" dirty="0"/>
              <a:t>é uma </a:t>
            </a:r>
            <a:r>
              <a:rPr lang="pt-BR" sz="2000" b="1" dirty="0">
                <a:solidFill>
                  <a:srgbClr val="3168A0"/>
                </a:solidFill>
              </a:rPr>
              <a:t>sequência de pontos </a:t>
            </a:r>
            <a:r>
              <a:rPr lang="pt-BR" sz="2000" dirty="0"/>
              <a:t>de dados registrados em momentos sucessivos, geralmente com </a:t>
            </a:r>
            <a:r>
              <a:rPr lang="pt-BR" sz="2000" b="1" dirty="0">
                <a:solidFill>
                  <a:srgbClr val="3168A0"/>
                </a:solidFill>
              </a:rPr>
              <a:t>intervalos de tempo iguais </a:t>
            </a:r>
            <a:r>
              <a:rPr lang="pt-BR" sz="2000" dirty="0"/>
              <a:t>entre eles.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E084E1F-632B-88CE-877E-2DEB7EC80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34" y="2304071"/>
            <a:ext cx="6264212" cy="42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65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6239CF2E-9856-5F5F-56FB-999534D26CBB}"/>
              </a:ext>
            </a:extLst>
          </p:cNvPr>
          <p:cNvSpPr/>
          <p:nvPr/>
        </p:nvSpPr>
        <p:spPr>
          <a:xfrm>
            <a:off x="0" y="588474"/>
            <a:ext cx="12192000" cy="6269526"/>
          </a:xfrm>
          <a:prstGeom prst="rect">
            <a:avLst/>
          </a:prstGeom>
          <a:solidFill>
            <a:srgbClr val="19225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6129060-8E32-1921-3703-D824B99B9366}"/>
              </a:ext>
            </a:extLst>
          </p:cNvPr>
          <p:cNvSpPr/>
          <p:nvPr/>
        </p:nvSpPr>
        <p:spPr>
          <a:xfrm>
            <a:off x="90535" y="4229361"/>
            <a:ext cx="11617774" cy="1582963"/>
          </a:xfrm>
          <a:prstGeom prst="rect">
            <a:avLst/>
          </a:prstGeom>
          <a:solidFill>
            <a:srgbClr val="232B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4400" b="1" dirty="0">
                <a:solidFill>
                  <a:srgbClr val="FFC000"/>
                </a:solidFill>
                <a:latin typeface="Montserrat ExtraBold" panose="00000900000000000000" pitchFamily="2" charset="0"/>
              </a:rPr>
              <a:t>Introdução a Probabilidade</a:t>
            </a:r>
          </a:p>
        </p:txBody>
      </p:sp>
    </p:spTree>
    <p:extLst>
      <p:ext uri="{BB962C8B-B14F-4D97-AF65-F5344CB8AC3E}">
        <p14:creationId xmlns:p14="http://schemas.microsoft.com/office/powerpoint/2010/main" val="13958660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372C96C-2010-79AF-D310-88CF5707FBCE}"/>
              </a:ext>
            </a:extLst>
          </p:cNvPr>
          <p:cNvSpPr/>
          <p:nvPr/>
        </p:nvSpPr>
        <p:spPr>
          <a:xfrm>
            <a:off x="203649" y="1546149"/>
            <a:ext cx="4929667" cy="1953480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Até o momento, conseguimos quantificar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444801-E853-F9D0-97FC-D7121722280C}"/>
              </a:ext>
            </a:extLst>
          </p:cNvPr>
          <p:cNvSpPr/>
          <p:nvPr/>
        </p:nvSpPr>
        <p:spPr>
          <a:xfrm>
            <a:off x="276076" y="2981149"/>
            <a:ext cx="2095390" cy="475245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Média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EB30FFD-BC9F-5A70-CCDE-4D4B59862AAC}"/>
              </a:ext>
            </a:extLst>
          </p:cNvPr>
          <p:cNvSpPr/>
          <p:nvPr/>
        </p:nvSpPr>
        <p:spPr>
          <a:xfrm>
            <a:off x="276076" y="3693418"/>
            <a:ext cx="2095390" cy="475245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Mediana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AA23227-477F-4F05-2E2A-E0BD2FF5BAC4}"/>
              </a:ext>
            </a:extLst>
          </p:cNvPr>
          <p:cNvSpPr/>
          <p:nvPr/>
        </p:nvSpPr>
        <p:spPr>
          <a:xfrm>
            <a:off x="2836697" y="2981148"/>
            <a:ext cx="2095390" cy="475245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Variância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6A97D6D-D15B-6A1E-D6D3-73E473FDB3E9}"/>
              </a:ext>
            </a:extLst>
          </p:cNvPr>
          <p:cNvSpPr/>
          <p:nvPr/>
        </p:nvSpPr>
        <p:spPr>
          <a:xfrm>
            <a:off x="2836697" y="3709262"/>
            <a:ext cx="2095390" cy="475245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Desvio Padrão</a:t>
            </a:r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81ECED5-D55B-800F-DCC8-5E06072B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058" y="1962517"/>
            <a:ext cx="926604" cy="926604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34DD8475-FE4B-624B-CA52-87A265C4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132" y="2397472"/>
            <a:ext cx="926604" cy="926604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AB6035E7-7357-BD34-55A4-F40B2473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143" y="2480258"/>
            <a:ext cx="926604" cy="926604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04B2F031-AC44-73F0-6ADD-3A05E30B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033" y="3255854"/>
            <a:ext cx="926604" cy="926604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59846911-C02E-083F-2014-AF021592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532" y="2965698"/>
            <a:ext cx="926604" cy="926604"/>
          </a:xfrm>
          <a:prstGeom prst="rect">
            <a:avLst/>
          </a:prstGeom>
        </p:spPr>
      </p:pic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ADF47981-3B85-E1FD-F33A-1E2201A3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578" y="3357042"/>
            <a:ext cx="926604" cy="926604"/>
          </a:xfrm>
          <a:prstGeom prst="rect">
            <a:avLst/>
          </a:prstGeom>
        </p:spPr>
      </p:pic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7438B645-7C85-7E81-830B-F8682E2D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810" y="3825553"/>
            <a:ext cx="926604" cy="926604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C4EF36E0-5340-AE1D-AD46-C3A59DC20B76}"/>
              </a:ext>
            </a:extLst>
          </p:cNvPr>
          <p:cNvSpPr/>
          <p:nvPr/>
        </p:nvSpPr>
        <p:spPr>
          <a:xfrm>
            <a:off x="7435047" y="4462125"/>
            <a:ext cx="4687544" cy="1604304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Pois tínhamos acesso a todos os dados (ou população)</a:t>
            </a:r>
          </a:p>
          <a:p>
            <a:endParaRPr lang="pt-BR" dirty="0">
              <a:latin typeface="OCR A Extended" panose="02010509020102010303" pitchFamily="50" charset="0"/>
            </a:endParaRPr>
          </a:p>
          <a:p>
            <a:endParaRPr lang="pt-BR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12251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F81ECED5-D55B-800F-DCC8-5E06072B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90" y="2775247"/>
            <a:ext cx="926604" cy="926604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34DD8475-FE4B-624B-CA52-87A265C4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64" y="3210202"/>
            <a:ext cx="926604" cy="926604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AB6035E7-7357-BD34-55A4-F40B2473D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75" y="3292988"/>
            <a:ext cx="926604" cy="926604"/>
          </a:xfrm>
          <a:prstGeom prst="rect">
            <a:avLst/>
          </a:prstGeom>
        </p:spPr>
      </p:pic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04B2F031-AC44-73F0-6ADD-3A05E30B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265" y="4068584"/>
            <a:ext cx="926604" cy="926604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59846911-C02E-083F-2014-AF0215929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764" y="3778428"/>
            <a:ext cx="926604" cy="926604"/>
          </a:xfrm>
          <a:prstGeom prst="rect">
            <a:avLst/>
          </a:prstGeom>
        </p:spPr>
      </p:pic>
      <p:pic>
        <p:nvPicPr>
          <p:cNvPr id="16" name="Imagem 15" descr="Forma&#10;&#10;Descrição gerada automaticamente com confiança baixa">
            <a:extLst>
              <a:ext uri="{FF2B5EF4-FFF2-40B4-BE49-F238E27FC236}">
                <a16:creationId xmlns:a16="http://schemas.microsoft.com/office/drawing/2014/main" id="{ADF47981-3B85-E1FD-F33A-1E2201A3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810" y="4169772"/>
            <a:ext cx="926604" cy="926604"/>
          </a:xfrm>
          <a:prstGeom prst="rect">
            <a:avLst/>
          </a:prstGeom>
        </p:spPr>
      </p:pic>
      <p:pic>
        <p:nvPicPr>
          <p:cNvPr id="17" name="Imagem 16" descr="Forma&#10;&#10;Descrição gerada automaticamente com confiança baixa">
            <a:extLst>
              <a:ext uri="{FF2B5EF4-FFF2-40B4-BE49-F238E27FC236}">
                <a16:creationId xmlns:a16="http://schemas.microsoft.com/office/drawing/2014/main" id="{7438B645-7C85-7E81-830B-F8682E2D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042" y="4638283"/>
            <a:ext cx="926604" cy="926604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C4EF36E0-5340-AE1D-AD46-C3A59DC20B76}"/>
              </a:ext>
            </a:extLst>
          </p:cNvPr>
          <p:cNvSpPr/>
          <p:nvPr/>
        </p:nvSpPr>
        <p:spPr>
          <a:xfrm>
            <a:off x="475059" y="1903786"/>
            <a:ext cx="7229440" cy="56950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Porém, ao analisar uma amostra, inserimos incerteza</a:t>
            </a:r>
          </a:p>
        </p:txBody>
      </p:sp>
      <p:pic>
        <p:nvPicPr>
          <p:cNvPr id="6" name="Imagem 5" descr="Forma&#10;&#10;Descrição gerada automaticamente com confiança baixa">
            <a:extLst>
              <a:ext uri="{FF2B5EF4-FFF2-40B4-BE49-F238E27FC236}">
                <a16:creationId xmlns:a16="http://schemas.microsoft.com/office/drawing/2014/main" id="{7F8455AB-ACE2-D799-40B3-4332AECF6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7589" y="3138845"/>
            <a:ext cx="2008647" cy="2008647"/>
          </a:xfrm>
          <a:prstGeom prst="rect">
            <a:avLst/>
          </a:prstGeom>
        </p:spPr>
      </p:pic>
      <p:sp>
        <p:nvSpPr>
          <p:cNvPr id="10" name="Freeform 4">
            <a:extLst>
              <a:ext uri="{FF2B5EF4-FFF2-40B4-BE49-F238E27FC236}">
                <a16:creationId xmlns:a16="http://schemas.microsoft.com/office/drawing/2014/main" id="{D444D571-ECF6-144F-A62F-381244938E60}"/>
              </a:ext>
            </a:extLst>
          </p:cNvPr>
          <p:cNvSpPr/>
          <p:nvPr/>
        </p:nvSpPr>
        <p:spPr>
          <a:xfrm rot="10800000" flipH="1">
            <a:off x="5357272" y="4068584"/>
            <a:ext cx="1477456" cy="393511"/>
          </a:xfrm>
          <a:custGeom>
            <a:avLst/>
            <a:gdLst/>
            <a:ahLst/>
            <a:cxnLst/>
            <a:rect l="l" t="t" r="r" b="b"/>
            <a:pathLst>
              <a:path w="1575595" h="707585">
                <a:moveTo>
                  <a:pt x="1575595" y="0"/>
                </a:moveTo>
                <a:lnTo>
                  <a:pt x="0" y="0"/>
                </a:lnTo>
                <a:lnTo>
                  <a:pt x="0" y="707585"/>
                </a:lnTo>
                <a:lnTo>
                  <a:pt x="1575595" y="707585"/>
                </a:lnTo>
                <a:lnTo>
                  <a:pt x="15755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985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4EF36E0-5340-AE1D-AD46-C3A59DC20B76}"/>
              </a:ext>
            </a:extLst>
          </p:cNvPr>
          <p:cNvSpPr/>
          <p:nvPr/>
        </p:nvSpPr>
        <p:spPr>
          <a:xfrm>
            <a:off x="475059" y="1903786"/>
            <a:ext cx="7229440" cy="569508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latin typeface="OCR A Extended" panose="02010509020102010303" pitchFamily="50" charset="0"/>
              </a:rPr>
              <a:t>Porém, ao analisar uma amostra, inserimos incerteza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CF741DB-37BA-2730-290E-2B94636DE3AD}"/>
              </a:ext>
            </a:extLst>
          </p:cNvPr>
          <p:cNvSpPr/>
          <p:nvPr/>
        </p:nvSpPr>
        <p:spPr>
          <a:xfrm>
            <a:off x="276075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Evento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8EF564-EFD6-FC2B-A2C1-706815B0F9B5}"/>
              </a:ext>
            </a:extLst>
          </p:cNvPr>
          <p:cNvSpPr/>
          <p:nvPr/>
        </p:nvSpPr>
        <p:spPr>
          <a:xfrm>
            <a:off x="2937793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Espaço Amostral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584875-878C-77DF-2EB5-FBE0E1D60A3C}"/>
              </a:ext>
            </a:extLst>
          </p:cNvPr>
          <p:cNvSpPr/>
          <p:nvPr/>
        </p:nvSpPr>
        <p:spPr>
          <a:xfrm>
            <a:off x="5599511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Experimento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9F02BA6-6A96-B4F8-785E-461C558F6AD4}"/>
              </a:ext>
            </a:extLst>
          </p:cNvPr>
          <p:cNvSpPr/>
          <p:nvPr/>
        </p:nvSpPr>
        <p:spPr>
          <a:xfrm>
            <a:off x="276075" y="3340730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7A7B1C-8E5C-CA2D-6B0C-123F73722F7B}"/>
              </a:ext>
            </a:extLst>
          </p:cNvPr>
          <p:cNvSpPr/>
          <p:nvPr/>
        </p:nvSpPr>
        <p:spPr>
          <a:xfrm>
            <a:off x="2937793" y="3334385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2BAF4F1-DDAF-D46A-06D7-9F31F904AD24}"/>
              </a:ext>
            </a:extLst>
          </p:cNvPr>
          <p:cNvSpPr/>
          <p:nvPr/>
        </p:nvSpPr>
        <p:spPr>
          <a:xfrm>
            <a:off x="5599510" y="3343438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33D142-0F89-392C-0E8C-3A406BEE5BC3}"/>
              </a:ext>
            </a:extLst>
          </p:cNvPr>
          <p:cNvSpPr txBox="1"/>
          <p:nvPr/>
        </p:nvSpPr>
        <p:spPr>
          <a:xfrm>
            <a:off x="373823" y="3386921"/>
            <a:ext cx="22342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33333"/>
                </a:solidFill>
                <a:effectLst/>
                <a:latin typeface="+mj-lt"/>
              </a:rPr>
              <a:t>Todos os resultados possíveis de um experimento em questão</a:t>
            </a:r>
            <a:endParaRPr lang="pt-BR" sz="1400" dirty="0">
              <a:latin typeface="+mj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D24132-37EA-B800-FBAC-1966FD2800A9}"/>
              </a:ext>
            </a:extLst>
          </p:cNvPr>
          <p:cNvSpPr txBox="1"/>
          <p:nvPr/>
        </p:nvSpPr>
        <p:spPr>
          <a:xfrm>
            <a:off x="2937793" y="3384083"/>
            <a:ext cx="257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Conjuntos dos resultados que desejamos avaliar de um experimento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3D8C1E-9AD7-8230-5ABB-735506CB1A7F}"/>
              </a:ext>
            </a:extLst>
          </p:cNvPr>
          <p:cNvSpPr txBox="1"/>
          <p:nvPr/>
        </p:nvSpPr>
        <p:spPr>
          <a:xfrm>
            <a:off x="5752788" y="3457546"/>
            <a:ext cx="219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Procedimento que resulta em diferentes resultados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5057678-DB6F-9BFE-9648-6F22898B7F4D}"/>
              </a:ext>
            </a:extLst>
          </p:cNvPr>
          <p:cNvSpPr txBox="1"/>
          <p:nvPr/>
        </p:nvSpPr>
        <p:spPr>
          <a:xfrm>
            <a:off x="373823" y="488397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Procedimento que resulta em diferentes 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076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CF741DB-37BA-2730-290E-2B94636DE3AD}"/>
              </a:ext>
            </a:extLst>
          </p:cNvPr>
          <p:cNvSpPr/>
          <p:nvPr/>
        </p:nvSpPr>
        <p:spPr>
          <a:xfrm>
            <a:off x="276075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Evento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8EF564-EFD6-FC2B-A2C1-706815B0F9B5}"/>
              </a:ext>
            </a:extLst>
          </p:cNvPr>
          <p:cNvSpPr/>
          <p:nvPr/>
        </p:nvSpPr>
        <p:spPr>
          <a:xfrm>
            <a:off x="2937793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Espaço Amostral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584875-878C-77DF-2EB5-FBE0E1D60A3C}"/>
              </a:ext>
            </a:extLst>
          </p:cNvPr>
          <p:cNvSpPr/>
          <p:nvPr/>
        </p:nvSpPr>
        <p:spPr>
          <a:xfrm>
            <a:off x="5599511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Experimento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9F02BA6-6A96-B4F8-785E-461C558F6AD4}"/>
              </a:ext>
            </a:extLst>
          </p:cNvPr>
          <p:cNvSpPr/>
          <p:nvPr/>
        </p:nvSpPr>
        <p:spPr>
          <a:xfrm>
            <a:off x="276075" y="3340730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7A7B1C-8E5C-CA2D-6B0C-123F73722F7B}"/>
              </a:ext>
            </a:extLst>
          </p:cNvPr>
          <p:cNvSpPr/>
          <p:nvPr/>
        </p:nvSpPr>
        <p:spPr>
          <a:xfrm>
            <a:off x="2937793" y="3334385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2BAF4F1-DDAF-D46A-06D7-9F31F904AD24}"/>
              </a:ext>
            </a:extLst>
          </p:cNvPr>
          <p:cNvSpPr/>
          <p:nvPr/>
        </p:nvSpPr>
        <p:spPr>
          <a:xfrm>
            <a:off x="5599510" y="3343438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33D142-0F89-392C-0E8C-3A406BEE5BC3}"/>
              </a:ext>
            </a:extLst>
          </p:cNvPr>
          <p:cNvSpPr txBox="1"/>
          <p:nvPr/>
        </p:nvSpPr>
        <p:spPr>
          <a:xfrm>
            <a:off x="373823" y="3386921"/>
            <a:ext cx="22342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33333"/>
                </a:solidFill>
                <a:effectLst/>
                <a:latin typeface="+mj-lt"/>
              </a:rPr>
              <a:t>Todos os resultados possíveis de um experimento em questão</a:t>
            </a:r>
            <a:endParaRPr lang="pt-BR" sz="1400" dirty="0">
              <a:latin typeface="+mj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D24132-37EA-B800-FBAC-1966FD2800A9}"/>
              </a:ext>
            </a:extLst>
          </p:cNvPr>
          <p:cNvSpPr txBox="1"/>
          <p:nvPr/>
        </p:nvSpPr>
        <p:spPr>
          <a:xfrm>
            <a:off x="2937793" y="3384083"/>
            <a:ext cx="257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Conjuntos dos resultados que desejamos avaliar de um experimento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3D8C1E-9AD7-8230-5ABB-735506CB1A7F}"/>
              </a:ext>
            </a:extLst>
          </p:cNvPr>
          <p:cNvSpPr txBox="1"/>
          <p:nvPr/>
        </p:nvSpPr>
        <p:spPr>
          <a:xfrm>
            <a:off x="5752788" y="3457546"/>
            <a:ext cx="219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Procedimento que resulta em diferentes resultados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232FEE-70C1-32C2-B418-0F47EC7E0290}"/>
              </a:ext>
            </a:extLst>
          </p:cNvPr>
          <p:cNvSpPr txBox="1"/>
          <p:nvPr/>
        </p:nvSpPr>
        <p:spPr>
          <a:xfrm>
            <a:off x="276075" y="1909357"/>
            <a:ext cx="6094674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OCR A Extended" panose="02010509020102010303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Forma de quantificar a </a:t>
            </a:r>
            <a:r>
              <a:rPr lang="pt-BR" dirty="0" err="1"/>
              <a:t>incertza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AB2F7-3937-FF76-314C-3174043D5296}"/>
              </a:ext>
            </a:extLst>
          </p:cNvPr>
          <p:cNvSpPr/>
          <p:nvPr/>
        </p:nvSpPr>
        <p:spPr>
          <a:xfrm>
            <a:off x="0" y="5369898"/>
            <a:ext cx="12192000" cy="421419"/>
          </a:xfrm>
          <a:prstGeom prst="rect">
            <a:avLst/>
          </a:prstGeom>
          <a:solidFill>
            <a:srgbClr val="232B3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400" dirty="0">
                <a:solidFill>
                  <a:schemeClr val="bg2"/>
                </a:solidFill>
              </a:rPr>
              <a:t>Todo evento tem a probabilidade de ocorrência entre 0 e 1</a:t>
            </a:r>
          </a:p>
        </p:txBody>
      </p:sp>
    </p:spTree>
    <p:extLst>
      <p:ext uri="{BB962C8B-B14F-4D97-AF65-F5344CB8AC3E}">
        <p14:creationId xmlns:p14="http://schemas.microsoft.com/office/powerpoint/2010/main" val="83753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peech Bubble: Rectangle 32">
            <a:extLst>
              <a:ext uri="{FF2B5EF4-FFF2-40B4-BE49-F238E27FC236}">
                <a16:creationId xmlns:a16="http://schemas.microsoft.com/office/drawing/2014/main" id="{FE0FADBB-9F6B-0AF4-862F-3CF0458ABC13}"/>
              </a:ext>
            </a:extLst>
          </p:cNvPr>
          <p:cNvSpPr/>
          <p:nvPr/>
        </p:nvSpPr>
        <p:spPr>
          <a:xfrm>
            <a:off x="1750342" y="786186"/>
            <a:ext cx="3533807" cy="1296573"/>
          </a:xfrm>
          <a:prstGeom prst="wedgeRectCallout">
            <a:avLst>
              <a:gd name="adj1" fmla="val -30959"/>
              <a:gd name="adj2" fmla="val 55897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106" name="Speech Bubble: Rectangle 32">
            <a:extLst>
              <a:ext uri="{FF2B5EF4-FFF2-40B4-BE49-F238E27FC236}">
                <a16:creationId xmlns:a16="http://schemas.microsoft.com/office/drawing/2014/main" id="{DDD29FC9-371E-6CAE-DE8D-BE0990D7A593}"/>
              </a:ext>
            </a:extLst>
          </p:cNvPr>
          <p:cNvSpPr/>
          <p:nvPr/>
        </p:nvSpPr>
        <p:spPr>
          <a:xfrm>
            <a:off x="1690461" y="4427106"/>
            <a:ext cx="4730030" cy="1706302"/>
          </a:xfrm>
          <a:prstGeom prst="wedgeRectCallout">
            <a:avLst>
              <a:gd name="adj1" fmla="val 11526"/>
              <a:gd name="adj2" fmla="val -63122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9FC947-2502-F031-E235-8E9A381CE9AF}"/>
              </a:ext>
            </a:extLst>
          </p:cNvPr>
          <p:cNvSpPr/>
          <p:nvPr/>
        </p:nvSpPr>
        <p:spPr>
          <a:xfrm>
            <a:off x="1648047" y="727593"/>
            <a:ext cx="9415604" cy="340410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8" name="Group 48">
            <a:extLst>
              <a:ext uri="{FF2B5EF4-FFF2-40B4-BE49-F238E27FC236}">
                <a16:creationId xmlns:a16="http://schemas.microsoft.com/office/drawing/2014/main" id="{E8F40D6A-EFC0-4A0B-B26A-B057DB5C822E}"/>
              </a:ext>
            </a:extLst>
          </p:cNvPr>
          <p:cNvGrpSpPr/>
          <p:nvPr/>
        </p:nvGrpSpPr>
        <p:grpSpPr>
          <a:xfrm>
            <a:off x="5863721" y="2181644"/>
            <a:ext cx="1489991" cy="1485174"/>
            <a:chOff x="4529716" y="2593208"/>
            <a:chExt cx="1489991" cy="1485174"/>
          </a:xfrm>
        </p:grpSpPr>
        <p:sp>
          <p:nvSpPr>
            <p:cNvPr id="99" name="Oval 43">
              <a:extLst>
                <a:ext uri="{FF2B5EF4-FFF2-40B4-BE49-F238E27FC236}">
                  <a16:creationId xmlns:a16="http://schemas.microsoft.com/office/drawing/2014/main" id="{F99EC52D-F276-4C88-9AF9-CFF4A6F5DBA5}"/>
                </a:ext>
              </a:extLst>
            </p:cNvPr>
            <p:cNvSpPr/>
            <p:nvPr/>
          </p:nvSpPr>
          <p:spPr>
            <a:xfrm>
              <a:off x="4529716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00" name="Picture 7">
              <a:extLst>
                <a:ext uri="{FF2B5EF4-FFF2-40B4-BE49-F238E27FC236}">
                  <a16:creationId xmlns:a16="http://schemas.microsoft.com/office/drawing/2014/main" id="{B39BF043-BC25-44A0-AC0E-0E0015E10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014" y="2846591"/>
              <a:ext cx="978408" cy="978408"/>
            </a:xfrm>
            <a:prstGeom prst="rect">
              <a:avLst/>
            </a:prstGeom>
          </p:spPr>
        </p:pic>
      </p:grpSp>
      <p:sp>
        <p:nvSpPr>
          <p:cNvPr id="61" name="Speech Bubble: Rectangle 32">
            <a:extLst>
              <a:ext uri="{FF2B5EF4-FFF2-40B4-BE49-F238E27FC236}">
                <a16:creationId xmlns:a16="http://schemas.microsoft.com/office/drawing/2014/main" id="{B49C9CF7-1104-49D7-8DC8-8C1651354FE7}"/>
              </a:ext>
            </a:extLst>
          </p:cNvPr>
          <p:cNvSpPr/>
          <p:nvPr/>
        </p:nvSpPr>
        <p:spPr>
          <a:xfrm>
            <a:off x="6950477" y="4511431"/>
            <a:ext cx="4730030" cy="1706302"/>
          </a:xfrm>
          <a:prstGeom prst="wedgeRectCallout">
            <a:avLst>
              <a:gd name="adj1" fmla="val -20731"/>
              <a:gd name="adj2" fmla="val -62499"/>
            </a:avLst>
          </a:prstGeom>
          <a:solidFill>
            <a:schemeClr val="bg2"/>
          </a:solidFill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grpSp>
        <p:nvGrpSpPr>
          <p:cNvPr id="63" name="Group 11">
            <a:extLst>
              <a:ext uri="{FF2B5EF4-FFF2-40B4-BE49-F238E27FC236}">
                <a16:creationId xmlns:a16="http://schemas.microsoft.com/office/drawing/2014/main" id="{91DDC273-E02C-489E-BDCA-98A76D0B3B4E}"/>
              </a:ext>
            </a:extLst>
          </p:cNvPr>
          <p:cNvGrpSpPr/>
          <p:nvPr/>
        </p:nvGrpSpPr>
        <p:grpSpPr>
          <a:xfrm>
            <a:off x="1727201" y="2181644"/>
            <a:ext cx="1489991" cy="1485174"/>
            <a:chOff x="257114" y="2593208"/>
            <a:chExt cx="1489991" cy="1485174"/>
          </a:xfrm>
        </p:grpSpPr>
        <p:sp>
          <p:nvSpPr>
            <p:cNvPr id="97" name="Oval 41">
              <a:extLst>
                <a:ext uri="{FF2B5EF4-FFF2-40B4-BE49-F238E27FC236}">
                  <a16:creationId xmlns:a16="http://schemas.microsoft.com/office/drawing/2014/main" id="{372156DA-7261-4E6E-960D-F6A6CC714F2C}"/>
                </a:ext>
              </a:extLst>
            </p:cNvPr>
            <p:cNvSpPr/>
            <p:nvPr/>
          </p:nvSpPr>
          <p:spPr>
            <a:xfrm>
              <a:off x="257114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8" name="Picture 4">
              <a:extLst>
                <a:ext uri="{FF2B5EF4-FFF2-40B4-BE49-F238E27FC236}">
                  <a16:creationId xmlns:a16="http://schemas.microsoft.com/office/drawing/2014/main" id="{BA3A492A-F415-4BDE-ADF3-B49BD9A8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039" y="2845725"/>
              <a:ext cx="980140" cy="980140"/>
            </a:xfrm>
            <a:prstGeom prst="rect">
              <a:avLst/>
            </a:prstGeom>
          </p:spPr>
        </p:pic>
      </p:grpSp>
      <p:sp>
        <p:nvSpPr>
          <p:cNvPr id="65" name="Arrow: Right 3">
            <a:extLst>
              <a:ext uri="{FF2B5EF4-FFF2-40B4-BE49-F238E27FC236}">
                <a16:creationId xmlns:a16="http://schemas.microsoft.com/office/drawing/2014/main" id="{320963B0-6EA5-4CFC-81CD-2A8EA0603B59}"/>
              </a:ext>
            </a:extLst>
          </p:cNvPr>
          <p:cNvSpPr/>
          <p:nvPr/>
        </p:nvSpPr>
        <p:spPr>
          <a:xfrm>
            <a:off x="3340641" y="2729305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66" name="Group 47">
            <a:extLst>
              <a:ext uri="{FF2B5EF4-FFF2-40B4-BE49-F238E27FC236}">
                <a16:creationId xmlns:a16="http://schemas.microsoft.com/office/drawing/2014/main" id="{2AC4C220-45D4-41BC-B0DC-A8B37F1287D0}"/>
              </a:ext>
            </a:extLst>
          </p:cNvPr>
          <p:cNvGrpSpPr/>
          <p:nvPr/>
        </p:nvGrpSpPr>
        <p:grpSpPr>
          <a:xfrm>
            <a:off x="3795461" y="2181644"/>
            <a:ext cx="1489991" cy="1485174"/>
            <a:chOff x="2356912" y="2593208"/>
            <a:chExt cx="1489991" cy="1485174"/>
          </a:xfrm>
        </p:grpSpPr>
        <p:sp>
          <p:nvSpPr>
            <p:cNvPr id="95" name="Oval 42">
              <a:extLst>
                <a:ext uri="{FF2B5EF4-FFF2-40B4-BE49-F238E27FC236}">
                  <a16:creationId xmlns:a16="http://schemas.microsoft.com/office/drawing/2014/main" id="{BC89DEA6-31C7-4187-B8A2-6E91E439FE66}"/>
                </a:ext>
              </a:extLst>
            </p:cNvPr>
            <p:cNvSpPr/>
            <p:nvPr/>
          </p:nvSpPr>
          <p:spPr>
            <a:xfrm>
              <a:off x="2356912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6" name="Picture 5">
              <a:extLst>
                <a:ext uri="{FF2B5EF4-FFF2-40B4-BE49-F238E27FC236}">
                  <a16:creationId xmlns:a16="http://schemas.microsoft.com/office/drawing/2014/main" id="{9BE59CC2-9FDC-4F04-A09D-6C724C9A8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10000"/>
                      </a14:imgEffect>
                      <a14:imgEffect>
                        <a14:saturation sat="75000"/>
                      </a14:imgEffect>
                      <a14:imgEffect>
                        <a14:colorTemperature colorTemp="62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837" y="2845725"/>
              <a:ext cx="980141" cy="980141"/>
            </a:xfrm>
            <a:prstGeom prst="rect">
              <a:avLst/>
            </a:prstGeom>
          </p:spPr>
        </p:pic>
      </p:grpSp>
      <p:sp>
        <p:nvSpPr>
          <p:cNvPr id="67" name="Arrow: Right 8">
            <a:extLst>
              <a:ext uri="{FF2B5EF4-FFF2-40B4-BE49-F238E27FC236}">
                <a16:creationId xmlns:a16="http://schemas.microsoft.com/office/drawing/2014/main" id="{3436F46D-F69D-4456-93BE-50CCB3D08D4F}"/>
              </a:ext>
            </a:extLst>
          </p:cNvPr>
          <p:cNvSpPr/>
          <p:nvPr/>
        </p:nvSpPr>
        <p:spPr>
          <a:xfrm>
            <a:off x="5408901" y="2729305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68" name="Arrow: Right 9">
            <a:extLst>
              <a:ext uri="{FF2B5EF4-FFF2-40B4-BE49-F238E27FC236}">
                <a16:creationId xmlns:a16="http://schemas.microsoft.com/office/drawing/2014/main" id="{F35D983D-F667-4F7B-ABB4-5973FBCE5DB3}"/>
              </a:ext>
            </a:extLst>
          </p:cNvPr>
          <p:cNvSpPr/>
          <p:nvPr/>
        </p:nvSpPr>
        <p:spPr>
          <a:xfrm>
            <a:off x="7477161" y="2729305"/>
            <a:ext cx="331370" cy="389852"/>
          </a:xfrm>
          <a:prstGeom prst="rightArrow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schemeClr val="bg1"/>
              </a:solidFill>
            </a:endParaRPr>
          </a:p>
        </p:txBody>
      </p:sp>
      <p:grpSp>
        <p:nvGrpSpPr>
          <p:cNvPr id="69" name="Group 49">
            <a:extLst>
              <a:ext uri="{FF2B5EF4-FFF2-40B4-BE49-F238E27FC236}">
                <a16:creationId xmlns:a16="http://schemas.microsoft.com/office/drawing/2014/main" id="{1F2EE553-66E8-4835-95A2-A6C494F3CFD7}"/>
              </a:ext>
            </a:extLst>
          </p:cNvPr>
          <p:cNvGrpSpPr/>
          <p:nvPr/>
        </p:nvGrpSpPr>
        <p:grpSpPr>
          <a:xfrm>
            <a:off x="7931981" y="2181644"/>
            <a:ext cx="1489991" cy="1485174"/>
            <a:chOff x="6572354" y="2593208"/>
            <a:chExt cx="1489991" cy="1485174"/>
          </a:xfrm>
        </p:grpSpPr>
        <p:sp>
          <p:nvSpPr>
            <p:cNvPr id="93" name="Oval 44">
              <a:extLst>
                <a:ext uri="{FF2B5EF4-FFF2-40B4-BE49-F238E27FC236}">
                  <a16:creationId xmlns:a16="http://schemas.microsoft.com/office/drawing/2014/main" id="{5C307035-B8D4-4E4C-B725-A3A3604ADD02}"/>
                </a:ext>
              </a:extLst>
            </p:cNvPr>
            <p:cNvSpPr/>
            <p:nvPr/>
          </p:nvSpPr>
          <p:spPr>
            <a:xfrm>
              <a:off x="6572354" y="2593208"/>
              <a:ext cx="1489991" cy="1485174"/>
            </a:xfrm>
            <a:prstGeom prst="ellipse">
              <a:avLst/>
            </a:prstGeom>
            <a:solidFill>
              <a:schemeClr val="accent3"/>
            </a:solidFill>
            <a:ln w="635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51C2C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94" name="Picture 10">
              <a:extLst>
                <a:ext uri="{FF2B5EF4-FFF2-40B4-BE49-F238E27FC236}">
                  <a16:creationId xmlns:a16="http://schemas.microsoft.com/office/drawing/2014/main" id="{68754E11-3439-4E4E-8235-67219B6B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145" y="2846591"/>
              <a:ext cx="978408" cy="978408"/>
            </a:xfrm>
            <a:prstGeom prst="rect">
              <a:avLst/>
            </a:prstGeom>
          </p:spPr>
        </p:pic>
      </p:grpSp>
      <p:sp>
        <p:nvSpPr>
          <p:cNvPr id="72" name="TextBox 15">
            <a:extLst>
              <a:ext uri="{FF2B5EF4-FFF2-40B4-BE49-F238E27FC236}">
                <a16:creationId xmlns:a16="http://schemas.microsoft.com/office/drawing/2014/main" id="{6C4D125F-3270-43D6-A9B2-E2F1932B9E64}"/>
              </a:ext>
            </a:extLst>
          </p:cNvPr>
          <p:cNvSpPr txBox="1"/>
          <p:nvPr/>
        </p:nvSpPr>
        <p:spPr>
          <a:xfrm>
            <a:off x="1671801" y="3726985"/>
            <a:ext cx="130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/>
              <a:t>Problem</a:t>
            </a:r>
            <a:r>
              <a:rPr lang="pt-BR" dirty="0"/>
              <a:t> </a:t>
            </a:r>
            <a:r>
              <a:rPr lang="pt-BR" dirty="0" err="1"/>
              <a:t>Definition</a:t>
            </a:r>
            <a:endParaRPr lang="pt-BR" dirty="0"/>
          </a:p>
        </p:txBody>
      </p:sp>
      <p:sp>
        <p:nvSpPr>
          <p:cNvPr id="73" name="TextBox 16">
            <a:extLst>
              <a:ext uri="{FF2B5EF4-FFF2-40B4-BE49-F238E27FC236}">
                <a16:creationId xmlns:a16="http://schemas.microsoft.com/office/drawing/2014/main" id="{6C3CEA6C-0829-4BC2-A736-0036A4B917DA}"/>
              </a:ext>
            </a:extLst>
          </p:cNvPr>
          <p:cNvSpPr txBox="1"/>
          <p:nvPr/>
        </p:nvSpPr>
        <p:spPr>
          <a:xfrm>
            <a:off x="3762827" y="3726985"/>
            <a:ext cx="15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/>
              <a:t>Data &amp; </a:t>
            </a:r>
            <a:r>
              <a:rPr lang="pt-BR" sz="1400" b="1" dirty="0" err="1"/>
              <a:t>Sanity</a:t>
            </a:r>
            <a:r>
              <a:rPr lang="pt-BR" sz="1400" b="1" dirty="0"/>
              <a:t> </a:t>
            </a:r>
            <a:r>
              <a:rPr lang="pt-BR" sz="1400" b="1" dirty="0" err="1"/>
              <a:t>Analysis</a:t>
            </a:r>
            <a:endParaRPr lang="pt-BR" sz="1400" b="1" dirty="0"/>
          </a:p>
        </p:txBody>
      </p:sp>
      <p:sp>
        <p:nvSpPr>
          <p:cNvPr id="74" name="TextBox 17">
            <a:extLst>
              <a:ext uri="{FF2B5EF4-FFF2-40B4-BE49-F238E27FC236}">
                <a16:creationId xmlns:a16="http://schemas.microsoft.com/office/drawing/2014/main" id="{E6D74FC3-E5B6-4B50-AD05-51083F6BDCE4}"/>
              </a:ext>
            </a:extLst>
          </p:cNvPr>
          <p:cNvSpPr txBox="1"/>
          <p:nvPr/>
        </p:nvSpPr>
        <p:spPr>
          <a:xfrm>
            <a:off x="5831375" y="3726985"/>
            <a:ext cx="1554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 err="1"/>
              <a:t>Exploratory</a:t>
            </a:r>
            <a:r>
              <a:rPr lang="pt-BR" sz="1400" b="1" dirty="0"/>
              <a:t> Data </a:t>
            </a:r>
            <a:r>
              <a:rPr lang="pt-BR" sz="1400" b="1" dirty="0" err="1"/>
              <a:t>Analysis</a:t>
            </a:r>
            <a:endParaRPr lang="pt-BR" sz="1400" b="1" dirty="0"/>
          </a:p>
        </p:txBody>
      </p:sp>
      <p:sp>
        <p:nvSpPr>
          <p:cNvPr id="75" name="TextBox 18">
            <a:extLst>
              <a:ext uri="{FF2B5EF4-FFF2-40B4-BE49-F238E27FC236}">
                <a16:creationId xmlns:a16="http://schemas.microsoft.com/office/drawing/2014/main" id="{4593CFC0-31D2-45AF-9BFB-DFBD06C9D9B0}"/>
              </a:ext>
            </a:extLst>
          </p:cNvPr>
          <p:cNvSpPr txBox="1"/>
          <p:nvPr/>
        </p:nvSpPr>
        <p:spPr>
          <a:xfrm>
            <a:off x="8024513" y="3726985"/>
            <a:ext cx="130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/>
              <a:t>Model </a:t>
            </a:r>
            <a:r>
              <a:rPr lang="pt-BR" sz="1400" b="1" dirty="0" err="1"/>
              <a:t>Definition</a:t>
            </a:r>
            <a:endParaRPr lang="pt-BR" sz="1400" b="1" dirty="0"/>
          </a:p>
        </p:txBody>
      </p:sp>
      <p:sp>
        <p:nvSpPr>
          <p:cNvPr id="79" name="TextBox 22">
            <a:extLst>
              <a:ext uri="{FF2B5EF4-FFF2-40B4-BE49-F238E27FC236}">
                <a16:creationId xmlns:a16="http://schemas.microsoft.com/office/drawing/2014/main" id="{65C5340C-1DDB-4C9E-8F60-A290FF0D745A}"/>
              </a:ext>
            </a:extLst>
          </p:cNvPr>
          <p:cNvSpPr txBox="1"/>
          <p:nvPr/>
        </p:nvSpPr>
        <p:spPr>
          <a:xfrm>
            <a:off x="1830186" y="837557"/>
            <a:ext cx="3533807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 ideia é termos uma pergunta estabelecida que queremos responder com um </a:t>
            </a:r>
            <a:r>
              <a:rPr lang="pt-BR" sz="1200" b="1" dirty="0" err="1"/>
              <a:t>mindmap</a:t>
            </a:r>
            <a:r>
              <a:rPr lang="pt-BR" sz="1200" dirty="0"/>
              <a:t>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</a:t>
            </a:r>
            <a:r>
              <a:rPr lang="pt-BR" sz="1200" b="1" dirty="0"/>
              <a:t>usuário</a:t>
            </a:r>
            <a:r>
              <a:rPr lang="pt-BR" sz="1200" dirty="0"/>
              <a:t> deve mapear variáveis relevantes e ter acesso ao </a:t>
            </a:r>
            <a:r>
              <a:rPr lang="pt-BR" sz="1200" dirty="0" err="1"/>
              <a:t>mindmap</a:t>
            </a:r>
            <a:r>
              <a:rPr lang="pt-BR" sz="1200" dirty="0"/>
              <a:t>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O </a:t>
            </a:r>
            <a:r>
              <a:rPr lang="pt-BR" sz="1200" dirty="0" err="1"/>
              <a:t>mindmap</a:t>
            </a:r>
            <a:r>
              <a:rPr lang="pt-BR" sz="1200" dirty="0"/>
              <a:t> é utilizado até a EDA.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80" name="TextBox 24">
            <a:extLst>
              <a:ext uri="{FF2B5EF4-FFF2-40B4-BE49-F238E27FC236}">
                <a16:creationId xmlns:a16="http://schemas.microsoft.com/office/drawing/2014/main" id="{F8BB9168-4179-41E2-B2C4-942259332C8D}"/>
              </a:ext>
            </a:extLst>
          </p:cNvPr>
          <p:cNvSpPr txBox="1"/>
          <p:nvPr/>
        </p:nvSpPr>
        <p:spPr>
          <a:xfrm>
            <a:off x="1750342" y="4608323"/>
            <a:ext cx="3843338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b="1"/>
              <a:t>É viável?</a:t>
            </a:r>
            <a:br>
              <a:rPr lang="pt-BR" sz="1200" b="1"/>
            </a:br>
            <a:endParaRPr lang="pt-BR" sz="1200" b="1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/>
          </a:p>
        </p:txBody>
      </p:sp>
      <p:sp>
        <p:nvSpPr>
          <p:cNvPr id="81" name="TextBox 25">
            <a:extLst>
              <a:ext uri="{FF2B5EF4-FFF2-40B4-BE49-F238E27FC236}">
                <a16:creationId xmlns:a16="http://schemas.microsoft.com/office/drawing/2014/main" id="{0A760AD1-CB25-4A9C-9668-6B0CD6E6EB91}"/>
              </a:ext>
            </a:extLst>
          </p:cNvPr>
          <p:cNvSpPr txBox="1"/>
          <p:nvPr/>
        </p:nvSpPr>
        <p:spPr>
          <a:xfrm>
            <a:off x="1777050" y="4842633"/>
            <a:ext cx="4405051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Nessa etapa, mapeamos as variáveis em um </a:t>
            </a:r>
            <a:r>
              <a:rPr lang="pt-BR" sz="1200" dirty="0" err="1"/>
              <a:t>excel</a:t>
            </a:r>
            <a:r>
              <a:rPr lang="pt-BR" sz="1200" dirty="0"/>
              <a:t> e fazemos uma análise inicial dos dados;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Com a ajuda do </a:t>
            </a:r>
            <a:r>
              <a:rPr lang="pt-BR" sz="1200" b="1" dirty="0"/>
              <a:t>Pandas Profile</a:t>
            </a:r>
            <a:r>
              <a:rPr lang="pt-BR" sz="1200" dirty="0"/>
              <a:t>, fica mais claro primeiras perguntas que podem surgir em relação ao comportamento dos dados;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Além disso, uma </a:t>
            </a:r>
            <a:r>
              <a:rPr lang="pt-BR" sz="1200" b="1" dirty="0"/>
              <a:t>análise temporal</a:t>
            </a:r>
            <a:r>
              <a:rPr lang="pt-BR" sz="1200" dirty="0"/>
              <a:t> também é interessante</a:t>
            </a:r>
          </a:p>
        </p:txBody>
      </p:sp>
      <p:sp>
        <p:nvSpPr>
          <p:cNvPr id="83" name="TextBox 28">
            <a:extLst>
              <a:ext uri="{FF2B5EF4-FFF2-40B4-BE49-F238E27FC236}">
                <a16:creationId xmlns:a16="http://schemas.microsoft.com/office/drawing/2014/main" id="{4069DA19-B270-43AE-B3EA-2DEFD87696B9}"/>
              </a:ext>
            </a:extLst>
          </p:cNvPr>
          <p:cNvSpPr txBox="1"/>
          <p:nvPr/>
        </p:nvSpPr>
        <p:spPr>
          <a:xfrm>
            <a:off x="5948917" y="873473"/>
            <a:ext cx="3351958" cy="129657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Teste de hipóteses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Com a EDA já temos primeiras impressões da </a:t>
            </a:r>
            <a:r>
              <a:rPr lang="pt-BR" sz="1200" b="1" dirty="0"/>
              <a:t>abordagem</a:t>
            </a:r>
            <a:r>
              <a:rPr lang="pt-BR" sz="1200" dirty="0"/>
              <a:t> a ser utilizada;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Além disso uma </a:t>
            </a:r>
            <a:r>
              <a:rPr lang="pt-BR" sz="1200" b="1" dirty="0"/>
              <a:t>priorização</a:t>
            </a:r>
            <a:r>
              <a:rPr lang="pt-BR" sz="1200" dirty="0"/>
              <a:t> em relação às variáveis.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84" name="TextBox 30">
            <a:extLst>
              <a:ext uri="{FF2B5EF4-FFF2-40B4-BE49-F238E27FC236}">
                <a16:creationId xmlns:a16="http://schemas.microsoft.com/office/drawing/2014/main" id="{D188AEC9-028A-478E-895C-6245C6340AEC}"/>
              </a:ext>
            </a:extLst>
          </p:cNvPr>
          <p:cNvSpPr txBox="1"/>
          <p:nvPr/>
        </p:nvSpPr>
        <p:spPr>
          <a:xfrm>
            <a:off x="7160509" y="4671852"/>
            <a:ext cx="3843338" cy="138386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 vert="horz" wrap="square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BR" sz="1200" b="1" dirty="0"/>
              <a:t>Quais modelos fazem mais sentido?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b="1" dirty="0"/>
              <a:t>Priorização</a:t>
            </a:r>
            <a:r>
              <a:rPr lang="pt-BR" sz="1200" dirty="0"/>
              <a:t> em relação às variáveis;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Testagem de diferentes abordagens levantadas na EDA;</a:t>
            </a:r>
          </a:p>
          <a:p>
            <a:pPr marL="171450" indent="-1714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Avaliação de resultados;</a:t>
            </a:r>
          </a:p>
          <a:p>
            <a:pPr marL="171450" indent="-171450"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Definição das </a:t>
            </a:r>
            <a:r>
              <a:rPr lang="pt-BR" sz="1200" b="1" dirty="0"/>
              <a:t>features </a:t>
            </a:r>
            <a:r>
              <a:rPr lang="pt-BR" sz="1200" dirty="0"/>
              <a:t>e modelo ou modelos a serem utilizados;</a:t>
            </a:r>
            <a:endParaRPr lang="pt-BR" sz="1200" b="1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br>
              <a:rPr lang="pt-BR" sz="1200" b="1" dirty="0"/>
            </a:br>
            <a:endParaRPr lang="pt-BR" sz="1200" b="1" dirty="0"/>
          </a:p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endParaRPr lang="pt-BR" sz="1200" dirty="0"/>
          </a:p>
        </p:txBody>
      </p:sp>
      <p:sp>
        <p:nvSpPr>
          <p:cNvPr id="108" name="Speech Bubble: Rectangle 32">
            <a:extLst>
              <a:ext uri="{FF2B5EF4-FFF2-40B4-BE49-F238E27FC236}">
                <a16:creationId xmlns:a16="http://schemas.microsoft.com/office/drawing/2014/main" id="{195A4EF3-85C8-3803-40EC-9E8F0B175D25}"/>
              </a:ext>
            </a:extLst>
          </p:cNvPr>
          <p:cNvSpPr/>
          <p:nvPr/>
        </p:nvSpPr>
        <p:spPr>
          <a:xfrm>
            <a:off x="1673780" y="715747"/>
            <a:ext cx="3533807" cy="1296573"/>
          </a:xfrm>
          <a:prstGeom prst="wedgeRectCallout">
            <a:avLst>
              <a:gd name="adj1" fmla="val -23438"/>
              <a:gd name="adj2" fmla="val 59177"/>
            </a:avLst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4" name="Speech Bubble: Rectangle 32">
            <a:extLst>
              <a:ext uri="{FF2B5EF4-FFF2-40B4-BE49-F238E27FC236}">
                <a16:creationId xmlns:a16="http://schemas.microsoft.com/office/drawing/2014/main" id="{E90E9743-D85E-2784-AB3E-EB026AA54EF1}"/>
              </a:ext>
            </a:extLst>
          </p:cNvPr>
          <p:cNvSpPr/>
          <p:nvPr/>
        </p:nvSpPr>
        <p:spPr>
          <a:xfrm>
            <a:off x="5794561" y="806663"/>
            <a:ext cx="3533807" cy="1296573"/>
          </a:xfrm>
          <a:prstGeom prst="wedgeRectCallout">
            <a:avLst>
              <a:gd name="adj1" fmla="val -23438"/>
              <a:gd name="adj2" fmla="val 59177"/>
            </a:avLst>
          </a:prstGeom>
          <a:noFill/>
          <a:ln w="6350" cap="sq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300"/>
              </a:spcAft>
            </a:pPr>
            <a:endParaRPr lang="pt-BR" sz="1600" err="1">
              <a:solidFill>
                <a:schemeClr val="tx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0DD46B6-DE88-1075-B089-DC3D39EF4F8A}"/>
              </a:ext>
            </a:extLst>
          </p:cNvPr>
          <p:cNvSpPr/>
          <p:nvPr/>
        </p:nvSpPr>
        <p:spPr>
          <a:xfrm>
            <a:off x="85060" y="727593"/>
            <a:ext cx="1561227" cy="37838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6083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32689-2C77-4C66-B33C-9284B1EA94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4639D3-CB81-4BCE-A564-C7E20B5A4D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BF00FDC6-FE4E-4627-B773-4B4EA9DE8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298" y="1208938"/>
            <a:ext cx="2841662" cy="8428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6372485-D5FB-48A4-843F-6F31D1599308}"/>
              </a:ext>
            </a:extLst>
          </p:cNvPr>
          <p:cNvSpPr txBox="1"/>
          <p:nvPr/>
        </p:nvSpPr>
        <p:spPr>
          <a:xfrm>
            <a:off x="613631" y="893114"/>
            <a:ext cx="321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Sérgio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Malandro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ensina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2" descr="Porta dos Desesperados">
            <a:extLst>
              <a:ext uri="{FF2B5EF4-FFF2-40B4-BE49-F238E27FC236}">
                <a16:creationId xmlns:a16="http://schemas.microsoft.com/office/drawing/2014/main" id="{167EDEC2-CE19-4238-B68A-FA2B64FF01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3580144"/>
            <a:ext cx="3902972" cy="263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orta dos Desesperados on Make a GIF">
            <a:extLst>
              <a:ext uri="{FF2B5EF4-FFF2-40B4-BE49-F238E27FC236}">
                <a16:creationId xmlns:a16="http://schemas.microsoft.com/office/drawing/2014/main" id="{F218738E-9A6B-4650-A67C-67F0EC8E393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208938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O Estranho Efeito Dzhanibekov - Meio Bit">
            <a:extLst>
              <a:ext uri="{FF2B5EF4-FFF2-40B4-BE49-F238E27FC236}">
                <a16:creationId xmlns:a16="http://schemas.microsoft.com/office/drawing/2014/main" id="{09C98E1D-F9F3-4B55-A864-AD9FFEBB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00" y="1675663"/>
            <a:ext cx="47148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9">
            <a:extLst>
              <a:ext uri="{FF2B5EF4-FFF2-40B4-BE49-F238E27FC236}">
                <a16:creationId xmlns:a16="http://schemas.microsoft.com/office/drawing/2014/main" id="{E041BE53-E771-4059-A2DF-B49A2FFA8FE3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964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Forma&#10;&#10;Descrição gerada automaticamente com confiança baixa">
            <a:extLst>
              <a:ext uri="{FF2B5EF4-FFF2-40B4-BE49-F238E27FC236}">
                <a16:creationId xmlns:a16="http://schemas.microsoft.com/office/drawing/2014/main" id="{D6FDD6CB-C53F-4404-87A2-334DAF12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4" y="3667929"/>
            <a:ext cx="2674643" cy="2674643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baixa">
            <a:extLst>
              <a:ext uri="{FF2B5EF4-FFF2-40B4-BE49-F238E27FC236}">
                <a16:creationId xmlns:a16="http://schemas.microsoft.com/office/drawing/2014/main" id="{912B67FF-39A7-4311-AD06-A1308E4D0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73" y="3667929"/>
            <a:ext cx="2674643" cy="2674643"/>
          </a:xfrm>
          <a:prstGeom prst="rect">
            <a:avLst/>
          </a:prstGeom>
        </p:spPr>
      </p:pic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1D5AFC73-2B4D-4D82-9F63-384943F87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61" y="3667929"/>
            <a:ext cx="2674643" cy="2674643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D7FFC31A-2845-49EA-A966-6B4AB6AC4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8" y="1208938"/>
            <a:ext cx="2841662" cy="84286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0D5507-F2F8-49BB-954F-7C29D07C87BE}"/>
              </a:ext>
            </a:extLst>
          </p:cNvPr>
          <p:cNvSpPr txBox="1"/>
          <p:nvPr/>
        </p:nvSpPr>
        <p:spPr>
          <a:xfrm>
            <a:off x="613631" y="893114"/>
            <a:ext cx="321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Problema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Monty Hall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Google Shape;746;p91">
            <a:extLst>
              <a:ext uri="{FF2B5EF4-FFF2-40B4-BE49-F238E27FC236}">
                <a16:creationId xmlns:a16="http://schemas.microsoft.com/office/drawing/2014/main" id="{43409D44-68B2-4399-AD9C-2B448C4552FE}"/>
              </a:ext>
            </a:extLst>
          </p:cNvPr>
          <p:cNvSpPr txBox="1"/>
          <p:nvPr/>
        </p:nvSpPr>
        <p:spPr>
          <a:xfrm>
            <a:off x="1671267" y="1679219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3 Portas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EE6333B-3E63-404E-A8FC-713EC88C24C6}"/>
              </a:ext>
            </a:extLst>
          </p:cNvPr>
          <p:cNvGrpSpPr/>
          <p:nvPr/>
        </p:nvGrpSpPr>
        <p:grpSpPr>
          <a:xfrm>
            <a:off x="1154524" y="1764925"/>
            <a:ext cx="413020" cy="224984"/>
            <a:chOff x="492153" y="3510106"/>
            <a:chExt cx="678201" cy="190594"/>
          </a:xfrm>
        </p:grpSpPr>
        <p:sp>
          <p:nvSpPr>
            <p:cNvPr id="17" name="Google Shape;750;p91">
              <a:extLst>
                <a:ext uri="{FF2B5EF4-FFF2-40B4-BE49-F238E27FC236}">
                  <a16:creationId xmlns:a16="http://schemas.microsoft.com/office/drawing/2014/main" id="{04782F1F-2076-4FF9-9460-421A72EE73D4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1;p91">
              <a:extLst>
                <a:ext uri="{FF2B5EF4-FFF2-40B4-BE49-F238E27FC236}">
                  <a16:creationId xmlns:a16="http://schemas.microsoft.com/office/drawing/2014/main" id="{1C70144A-E452-4D4F-B560-4D3F90B6C202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746;p91">
            <a:extLst>
              <a:ext uri="{FF2B5EF4-FFF2-40B4-BE49-F238E27FC236}">
                <a16:creationId xmlns:a16="http://schemas.microsoft.com/office/drawing/2014/main" id="{7E2544C8-B5E6-43AF-B400-78AC071E4781}"/>
              </a:ext>
            </a:extLst>
          </p:cNvPr>
          <p:cNvSpPr txBox="1"/>
          <p:nvPr/>
        </p:nvSpPr>
        <p:spPr>
          <a:xfrm>
            <a:off x="1671267" y="2230814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2 Cabras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E6CB9B4-F268-42E1-85A9-71217A7D48B8}"/>
              </a:ext>
            </a:extLst>
          </p:cNvPr>
          <p:cNvGrpSpPr/>
          <p:nvPr/>
        </p:nvGrpSpPr>
        <p:grpSpPr>
          <a:xfrm>
            <a:off x="1154524" y="2316520"/>
            <a:ext cx="413020" cy="224984"/>
            <a:chOff x="492153" y="3510106"/>
            <a:chExt cx="678201" cy="190594"/>
          </a:xfrm>
        </p:grpSpPr>
        <p:sp>
          <p:nvSpPr>
            <p:cNvPr id="21" name="Google Shape;750;p91">
              <a:extLst>
                <a:ext uri="{FF2B5EF4-FFF2-40B4-BE49-F238E27FC236}">
                  <a16:creationId xmlns:a16="http://schemas.microsoft.com/office/drawing/2014/main" id="{94D16655-D4E1-4CF2-B9F8-E36374DB4D8D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51;p91">
              <a:extLst>
                <a:ext uri="{FF2B5EF4-FFF2-40B4-BE49-F238E27FC236}">
                  <a16:creationId xmlns:a16="http://schemas.microsoft.com/office/drawing/2014/main" id="{6DFDE8DB-80BC-418B-BA84-EE2B7C862785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Google Shape;746;p91">
            <a:extLst>
              <a:ext uri="{FF2B5EF4-FFF2-40B4-BE49-F238E27FC236}">
                <a16:creationId xmlns:a16="http://schemas.microsoft.com/office/drawing/2014/main" id="{DD41A862-5D29-451B-8A4C-072C7ED450EE}"/>
              </a:ext>
            </a:extLst>
          </p:cNvPr>
          <p:cNvSpPr txBox="1"/>
          <p:nvPr/>
        </p:nvSpPr>
        <p:spPr>
          <a:xfrm>
            <a:off x="1671267" y="2754003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1 Carro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EBB1081-1C07-4E57-8ADD-13E491728C21}"/>
              </a:ext>
            </a:extLst>
          </p:cNvPr>
          <p:cNvGrpSpPr/>
          <p:nvPr/>
        </p:nvGrpSpPr>
        <p:grpSpPr>
          <a:xfrm>
            <a:off x="1154524" y="2839709"/>
            <a:ext cx="413020" cy="224984"/>
            <a:chOff x="492153" y="3510106"/>
            <a:chExt cx="678201" cy="190594"/>
          </a:xfrm>
        </p:grpSpPr>
        <p:sp>
          <p:nvSpPr>
            <p:cNvPr id="25" name="Google Shape;750;p91">
              <a:extLst>
                <a:ext uri="{FF2B5EF4-FFF2-40B4-BE49-F238E27FC236}">
                  <a16:creationId xmlns:a16="http://schemas.microsoft.com/office/drawing/2014/main" id="{1CCD811A-8CCD-4786-AF59-D04B67FB6426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51;p91">
              <a:extLst>
                <a:ext uri="{FF2B5EF4-FFF2-40B4-BE49-F238E27FC236}">
                  <a16:creationId xmlns:a16="http://schemas.microsoft.com/office/drawing/2014/main" id="{09C1421A-EC73-4F47-949A-5CE7F9872441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3252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Forma&#10;&#10;Descrição gerada automaticamente com confiança baixa">
            <a:extLst>
              <a:ext uri="{FF2B5EF4-FFF2-40B4-BE49-F238E27FC236}">
                <a16:creationId xmlns:a16="http://schemas.microsoft.com/office/drawing/2014/main" id="{15E2A5F2-8791-43A3-9CFD-EB364C51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4" y="3667929"/>
            <a:ext cx="2674643" cy="2674643"/>
          </a:xfrm>
          <a:prstGeom prst="rect">
            <a:avLst/>
          </a:prstGeom>
        </p:spPr>
      </p:pic>
      <p:pic>
        <p:nvPicPr>
          <p:cNvPr id="28" name="Imagem 27" descr="Forma&#10;&#10;Descrição gerada automaticamente com confiança baixa">
            <a:extLst>
              <a:ext uri="{FF2B5EF4-FFF2-40B4-BE49-F238E27FC236}">
                <a16:creationId xmlns:a16="http://schemas.microsoft.com/office/drawing/2014/main" id="{6BD94CC7-2DAD-49B4-9092-88F5AAEC3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73" y="3667929"/>
            <a:ext cx="2674643" cy="2674643"/>
          </a:xfrm>
          <a:prstGeom prst="rect">
            <a:avLst/>
          </a:prstGeom>
        </p:spPr>
      </p:pic>
      <p:pic>
        <p:nvPicPr>
          <p:cNvPr id="29" name="Imagem 28" descr="Forma&#10;&#10;Descrição gerada automaticamente com confiança baixa">
            <a:extLst>
              <a:ext uri="{FF2B5EF4-FFF2-40B4-BE49-F238E27FC236}">
                <a16:creationId xmlns:a16="http://schemas.microsoft.com/office/drawing/2014/main" id="{289C4AB9-5C34-4CB2-A0DF-2BDF40A31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61" y="3667929"/>
            <a:ext cx="2674643" cy="267464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2745CE96-03F7-4378-BD27-1A9E45275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298" y="1208938"/>
            <a:ext cx="2841662" cy="8428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49DDA31E-7D49-4984-BE98-5062691A9303}"/>
              </a:ext>
            </a:extLst>
          </p:cNvPr>
          <p:cNvSpPr txBox="1"/>
          <p:nvPr/>
        </p:nvSpPr>
        <p:spPr>
          <a:xfrm>
            <a:off x="613631" y="893114"/>
            <a:ext cx="3213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Problema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Monty Hall</a:t>
            </a:r>
            <a:endParaRPr kumimoji="0" lang="pt-BR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2" name="Google Shape;746;p91">
            <a:extLst>
              <a:ext uri="{FF2B5EF4-FFF2-40B4-BE49-F238E27FC236}">
                <a16:creationId xmlns:a16="http://schemas.microsoft.com/office/drawing/2014/main" id="{3054A6B8-2FFC-48B2-981B-EB764379EF36}"/>
              </a:ext>
            </a:extLst>
          </p:cNvPr>
          <p:cNvSpPr txBox="1"/>
          <p:nvPr/>
        </p:nvSpPr>
        <p:spPr>
          <a:xfrm>
            <a:off x="1671267" y="1679219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3 Portas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F2A4ECF-3645-455A-A33D-D600E435395F}"/>
              </a:ext>
            </a:extLst>
          </p:cNvPr>
          <p:cNvGrpSpPr/>
          <p:nvPr/>
        </p:nvGrpSpPr>
        <p:grpSpPr>
          <a:xfrm>
            <a:off x="1154524" y="1764925"/>
            <a:ext cx="413020" cy="224984"/>
            <a:chOff x="492153" y="3510106"/>
            <a:chExt cx="678201" cy="190594"/>
          </a:xfrm>
        </p:grpSpPr>
        <p:sp>
          <p:nvSpPr>
            <p:cNvPr id="34" name="Google Shape;750;p91">
              <a:extLst>
                <a:ext uri="{FF2B5EF4-FFF2-40B4-BE49-F238E27FC236}">
                  <a16:creationId xmlns:a16="http://schemas.microsoft.com/office/drawing/2014/main" id="{7C67EF98-F7C9-432D-AAF9-7EC30B57C3EE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51;p91">
              <a:extLst>
                <a:ext uri="{FF2B5EF4-FFF2-40B4-BE49-F238E27FC236}">
                  <a16:creationId xmlns:a16="http://schemas.microsoft.com/office/drawing/2014/main" id="{AB16FA55-3FFB-4594-A4B8-21F98625EE62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746;p91">
            <a:extLst>
              <a:ext uri="{FF2B5EF4-FFF2-40B4-BE49-F238E27FC236}">
                <a16:creationId xmlns:a16="http://schemas.microsoft.com/office/drawing/2014/main" id="{8C3DA5A7-19ED-4DEB-B2DE-B40EAC1E6FBA}"/>
              </a:ext>
            </a:extLst>
          </p:cNvPr>
          <p:cNvSpPr txBox="1"/>
          <p:nvPr/>
        </p:nvSpPr>
        <p:spPr>
          <a:xfrm>
            <a:off x="1671267" y="2230814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2 Cabras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C5DDD217-689A-4842-8C4C-C7422A14FEFE}"/>
              </a:ext>
            </a:extLst>
          </p:cNvPr>
          <p:cNvGrpSpPr/>
          <p:nvPr/>
        </p:nvGrpSpPr>
        <p:grpSpPr>
          <a:xfrm>
            <a:off x="1154524" y="2316520"/>
            <a:ext cx="413020" cy="224984"/>
            <a:chOff x="492153" y="3510106"/>
            <a:chExt cx="678201" cy="190594"/>
          </a:xfrm>
        </p:grpSpPr>
        <p:sp>
          <p:nvSpPr>
            <p:cNvPr id="38" name="Google Shape;750;p91">
              <a:extLst>
                <a:ext uri="{FF2B5EF4-FFF2-40B4-BE49-F238E27FC236}">
                  <a16:creationId xmlns:a16="http://schemas.microsoft.com/office/drawing/2014/main" id="{53084DB2-3407-4957-AAF2-93085855D212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1;p91">
              <a:extLst>
                <a:ext uri="{FF2B5EF4-FFF2-40B4-BE49-F238E27FC236}">
                  <a16:creationId xmlns:a16="http://schemas.microsoft.com/office/drawing/2014/main" id="{2D1CA61D-0363-438C-A081-9AC74737D63C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746;p91">
            <a:extLst>
              <a:ext uri="{FF2B5EF4-FFF2-40B4-BE49-F238E27FC236}">
                <a16:creationId xmlns:a16="http://schemas.microsoft.com/office/drawing/2014/main" id="{CD9F2662-9061-4842-BC78-3E779C713AB5}"/>
              </a:ext>
            </a:extLst>
          </p:cNvPr>
          <p:cNvSpPr txBox="1"/>
          <p:nvPr/>
        </p:nvSpPr>
        <p:spPr>
          <a:xfrm>
            <a:off x="1671267" y="2754003"/>
            <a:ext cx="4629384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matic SC"/>
                <a:ea typeface="Amatic SC"/>
                <a:cs typeface="Amatic SC"/>
                <a:sym typeface="Amatic SC"/>
              </a:rPr>
              <a:t>1 Carro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945961E-C40E-454C-B4F3-B6B8BAE5652F}"/>
              </a:ext>
            </a:extLst>
          </p:cNvPr>
          <p:cNvGrpSpPr/>
          <p:nvPr/>
        </p:nvGrpSpPr>
        <p:grpSpPr>
          <a:xfrm>
            <a:off x="1154524" y="2839709"/>
            <a:ext cx="413020" cy="224984"/>
            <a:chOff x="492153" y="3510106"/>
            <a:chExt cx="678201" cy="190594"/>
          </a:xfrm>
        </p:grpSpPr>
        <p:sp>
          <p:nvSpPr>
            <p:cNvPr id="42" name="Google Shape;750;p91">
              <a:extLst>
                <a:ext uri="{FF2B5EF4-FFF2-40B4-BE49-F238E27FC236}">
                  <a16:creationId xmlns:a16="http://schemas.microsoft.com/office/drawing/2014/main" id="{A1879654-3EE9-4A24-9184-0E2B85CF3DA8}"/>
                </a:ext>
              </a:extLst>
            </p:cNvPr>
            <p:cNvSpPr/>
            <p:nvPr/>
          </p:nvSpPr>
          <p:spPr>
            <a:xfrm>
              <a:off x="744394" y="3510106"/>
              <a:ext cx="425960" cy="190594"/>
            </a:xfrm>
            <a:custGeom>
              <a:avLst/>
              <a:gdLst/>
              <a:ahLst/>
              <a:cxnLst/>
              <a:rect l="l" t="t" r="r" b="b"/>
              <a:pathLst>
                <a:path w="236254" h="289801" extrusionOk="0">
                  <a:moveTo>
                    <a:pt x="5906" y="288268"/>
                  </a:moveTo>
                  <a:cubicBezTo>
                    <a:pt x="68828" y="210142"/>
                    <a:pt x="146503" y="145154"/>
                    <a:pt x="234506" y="97006"/>
                  </a:cubicBezTo>
                  <a:cubicBezTo>
                    <a:pt x="236217" y="95972"/>
                    <a:pt x="236766" y="93747"/>
                    <a:pt x="235732" y="92036"/>
                  </a:cubicBezTo>
                  <a:cubicBezTo>
                    <a:pt x="235263" y="91260"/>
                    <a:pt x="234519" y="90688"/>
                    <a:pt x="233649" y="90434"/>
                  </a:cubicBezTo>
                  <a:cubicBezTo>
                    <a:pt x="173148" y="66979"/>
                    <a:pt x="115451" y="36854"/>
                    <a:pt x="61627" y="613"/>
                  </a:cubicBezTo>
                  <a:cubicBezTo>
                    <a:pt x="57722" y="-1959"/>
                    <a:pt x="54198" y="4232"/>
                    <a:pt x="58008" y="6804"/>
                  </a:cubicBezTo>
                  <a:cubicBezTo>
                    <a:pt x="112356" y="43443"/>
                    <a:pt x="170629" y="73890"/>
                    <a:pt x="231744" y="97577"/>
                  </a:cubicBezTo>
                  <a:lnTo>
                    <a:pt x="230887" y="91100"/>
                  </a:lnTo>
                  <a:cubicBezTo>
                    <a:pt x="142349" y="139550"/>
                    <a:pt x="64192" y="204923"/>
                    <a:pt x="858" y="283505"/>
                  </a:cubicBezTo>
                  <a:cubicBezTo>
                    <a:pt x="-2000" y="287125"/>
                    <a:pt x="2953" y="292173"/>
                    <a:pt x="5906" y="2885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51;p91">
              <a:extLst>
                <a:ext uri="{FF2B5EF4-FFF2-40B4-BE49-F238E27FC236}">
                  <a16:creationId xmlns:a16="http://schemas.microsoft.com/office/drawing/2014/main" id="{BD6F7E5A-5E71-4CD3-8611-5B4E4DBEBCD0}"/>
                </a:ext>
              </a:extLst>
            </p:cNvPr>
            <p:cNvSpPr/>
            <p:nvPr/>
          </p:nvSpPr>
          <p:spPr>
            <a:xfrm>
              <a:off x="492153" y="3577788"/>
              <a:ext cx="406262" cy="24064"/>
            </a:xfrm>
            <a:custGeom>
              <a:avLst/>
              <a:gdLst/>
              <a:ahLst/>
              <a:cxnLst/>
              <a:rect l="l" t="t" r="r" b="b"/>
              <a:pathLst>
                <a:path w="225329" h="36589" extrusionOk="0">
                  <a:moveTo>
                    <a:pt x="222295" y="0"/>
                  </a:moveTo>
                  <a:cubicBezTo>
                    <a:pt x="148239" y="2473"/>
                    <a:pt x="74620" y="12397"/>
                    <a:pt x="2553" y="29623"/>
                  </a:cubicBezTo>
                  <a:cubicBezTo>
                    <a:pt x="-1924" y="30670"/>
                    <a:pt x="-19" y="37529"/>
                    <a:pt x="4458" y="36481"/>
                  </a:cubicBezTo>
                  <a:cubicBezTo>
                    <a:pt x="75906" y="19438"/>
                    <a:pt x="148883" y="9609"/>
                    <a:pt x="222295" y="7144"/>
                  </a:cubicBezTo>
                  <a:cubicBezTo>
                    <a:pt x="224267" y="6821"/>
                    <a:pt x="225604" y="4960"/>
                    <a:pt x="225282" y="2987"/>
                  </a:cubicBezTo>
                  <a:cubicBezTo>
                    <a:pt x="225030" y="1454"/>
                    <a:pt x="223828" y="251"/>
                    <a:pt x="2222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roup 3">
            <a:extLst>
              <a:ext uri="{FF2B5EF4-FFF2-40B4-BE49-F238E27FC236}">
                <a16:creationId xmlns:a16="http://schemas.microsoft.com/office/drawing/2014/main" id="{F55E6197-4CB2-442F-BE90-19964D975A1E}"/>
              </a:ext>
            </a:extLst>
          </p:cNvPr>
          <p:cNvGrpSpPr/>
          <p:nvPr/>
        </p:nvGrpSpPr>
        <p:grpSpPr>
          <a:xfrm>
            <a:off x="5016184" y="1093169"/>
            <a:ext cx="4342519" cy="1716452"/>
            <a:chOff x="4652046" y="1091864"/>
            <a:chExt cx="4342519" cy="1716452"/>
          </a:xfrm>
        </p:grpSpPr>
        <p:grpSp>
          <p:nvGrpSpPr>
            <p:cNvPr id="45" name="Agrupar 38">
              <a:extLst>
                <a:ext uri="{FF2B5EF4-FFF2-40B4-BE49-F238E27FC236}">
                  <a16:creationId xmlns:a16="http://schemas.microsoft.com/office/drawing/2014/main" id="{6390C363-458A-424A-8672-8CBC283B1D06}"/>
                </a:ext>
              </a:extLst>
            </p:cNvPr>
            <p:cNvGrpSpPr/>
            <p:nvPr/>
          </p:nvGrpSpPr>
          <p:grpSpPr>
            <a:xfrm>
              <a:off x="4652046" y="1091864"/>
              <a:ext cx="4199854" cy="1716452"/>
              <a:chOff x="1415032" y="1411063"/>
              <a:chExt cx="2739862" cy="1716452"/>
            </a:xfrm>
            <a:solidFill>
              <a:schemeClr val="bg1">
                <a:lumMod val="95000"/>
              </a:schemeClr>
            </a:solidFill>
          </p:grpSpPr>
          <p:pic>
            <p:nvPicPr>
              <p:cNvPr id="47" name="Gráfico 21">
                <a:extLst>
                  <a:ext uri="{FF2B5EF4-FFF2-40B4-BE49-F238E27FC236}">
                    <a16:creationId xmlns:a16="http://schemas.microsoft.com/office/drawing/2014/main" id="{8D070A9C-CD80-4366-8028-208D51CA1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415032" y="1450656"/>
                <a:ext cx="2693137" cy="1676859"/>
              </a:xfrm>
              <a:prstGeom prst="rect">
                <a:avLst/>
              </a:prstGeom>
            </p:spPr>
          </p:pic>
          <p:pic>
            <p:nvPicPr>
              <p:cNvPr id="48" name="Gráfico 20">
                <a:extLst>
                  <a:ext uri="{FF2B5EF4-FFF2-40B4-BE49-F238E27FC236}">
                    <a16:creationId xmlns:a16="http://schemas.microsoft.com/office/drawing/2014/main" id="{29354939-254E-4869-8A90-62BDF3B8C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461757" y="1411063"/>
                <a:ext cx="2693137" cy="1676859"/>
              </a:xfrm>
              <a:prstGeom prst="rect">
                <a:avLst/>
              </a:prstGeom>
            </p:spPr>
          </p:pic>
          <p:pic>
            <p:nvPicPr>
              <p:cNvPr id="49" name="Gráfico 10">
                <a:extLst>
                  <a:ext uri="{FF2B5EF4-FFF2-40B4-BE49-F238E27FC236}">
                    <a16:creationId xmlns:a16="http://schemas.microsoft.com/office/drawing/2014/main" id="{138D41BF-65AE-43C1-82A8-3D2278E36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597656" y="1658210"/>
                <a:ext cx="304883" cy="829959"/>
              </a:xfrm>
              <a:prstGeom prst="rect">
                <a:avLst/>
              </a:prstGeom>
            </p:spPr>
          </p:pic>
        </p:grp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0BF79C99-6063-4E83-8B20-A5022D7A5EB4}"/>
                </a:ext>
              </a:extLst>
            </p:cNvPr>
            <p:cNvSpPr/>
            <p:nvPr/>
          </p:nvSpPr>
          <p:spPr>
            <a:xfrm>
              <a:off x="4652046" y="1448069"/>
              <a:ext cx="4342519" cy="793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Escolha uma Porta!</a:t>
              </a:r>
            </a:p>
          </p:txBody>
        </p:sp>
      </p:grpSp>
      <p:sp>
        <p:nvSpPr>
          <p:cNvPr id="50" name="Retângulo 49">
            <a:extLst>
              <a:ext uri="{FF2B5EF4-FFF2-40B4-BE49-F238E27FC236}">
                <a16:creationId xmlns:a16="http://schemas.microsoft.com/office/drawing/2014/main" id="{DF7F40CC-6128-46B2-8E16-D5C5F478CDAE}"/>
              </a:ext>
            </a:extLst>
          </p:cNvPr>
          <p:cNvSpPr/>
          <p:nvPr/>
        </p:nvSpPr>
        <p:spPr>
          <a:xfrm>
            <a:off x="1850572" y="3345191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A0FB5E24-DA25-4BA8-A9AE-B3F3413623D7}"/>
              </a:ext>
            </a:extLst>
          </p:cNvPr>
          <p:cNvSpPr/>
          <p:nvPr/>
        </p:nvSpPr>
        <p:spPr>
          <a:xfrm>
            <a:off x="5412378" y="3282903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B04F1433-6A65-4468-8937-F4E189349022}"/>
              </a:ext>
            </a:extLst>
          </p:cNvPr>
          <p:cNvSpPr/>
          <p:nvPr/>
        </p:nvSpPr>
        <p:spPr>
          <a:xfrm>
            <a:off x="9053903" y="3300609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9">
            <a:extLst>
              <a:ext uri="{FF2B5EF4-FFF2-40B4-BE49-F238E27FC236}">
                <a16:creationId xmlns:a16="http://schemas.microsoft.com/office/drawing/2014/main" id="{7898A449-7892-42BD-9928-C9CF8B8CB404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9514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 descr="Forma&#10;&#10;Descrição gerada automaticamente com confiança baixa">
            <a:extLst>
              <a:ext uri="{FF2B5EF4-FFF2-40B4-BE49-F238E27FC236}">
                <a16:creationId xmlns:a16="http://schemas.microsoft.com/office/drawing/2014/main" id="{D762E412-332E-4F19-86A1-CA7282749C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6" y="1486432"/>
            <a:ext cx="2674643" cy="2674643"/>
          </a:xfrm>
          <a:prstGeom prst="rect">
            <a:avLst/>
          </a:prstGeom>
        </p:spPr>
      </p:pic>
      <p:pic>
        <p:nvPicPr>
          <p:cNvPr id="55" name="Imagem 54" descr="Forma&#10;&#10;Descrição gerada automaticamente com confiança baixa">
            <a:extLst>
              <a:ext uri="{FF2B5EF4-FFF2-40B4-BE49-F238E27FC236}">
                <a16:creationId xmlns:a16="http://schemas.microsoft.com/office/drawing/2014/main" id="{405D71EE-128E-45C2-B372-34DEC6292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5" y="1486432"/>
            <a:ext cx="2674643" cy="2674643"/>
          </a:xfrm>
          <a:prstGeom prst="rect">
            <a:avLst/>
          </a:prstGeom>
        </p:spPr>
      </p:pic>
      <p:pic>
        <p:nvPicPr>
          <p:cNvPr id="56" name="Imagem 55" descr="Forma&#10;&#10;Descrição gerada automaticamente com confiança baixa">
            <a:extLst>
              <a:ext uri="{FF2B5EF4-FFF2-40B4-BE49-F238E27FC236}">
                <a16:creationId xmlns:a16="http://schemas.microsoft.com/office/drawing/2014/main" id="{3CD74C1B-C455-4DEE-980C-648AB1A9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93" y="1486432"/>
            <a:ext cx="2674643" cy="2674643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4E32B156-CBFB-43A9-9818-E8E8C2EB8081}"/>
              </a:ext>
            </a:extLst>
          </p:cNvPr>
          <p:cNvSpPr/>
          <p:nvPr/>
        </p:nvSpPr>
        <p:spPr>
          <a:xfrm>
            <a:off x="1323704" y="116369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D6512CFA-C162-4BE1-83F5-AF0C6112AB46}"/>
              </a:ext>
            </a:extLst>
          </p:cNvPr>
          <p:cNvSpPr/>
          <p:nvPr/>
        </p:nvSpPr>
        <p:spPr>
          <a:xfrm>
            <a:off x="4885510" y="1101406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BDC796A2-9046-43E1-99D7-26FB41B3E226}"/>
              </a:ext>
            </a:extLst>
          </p:cNvPr>
          <p:cNvSpPr/>
          <p:nvPr/>
        </p:nvSpPr>
        <p:spPr>
          <a:xfrm>
            <a:off x="8527035" y="1119112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2" descr="Sergio Mallandro Revela Que Passou Por Crise Financeira Ao – Cute766">
            <a:extLst>
              <a:ext uri="{FF2B5EF4-FFF2-40B4-BE49-F238E27FC236}">
                <a16:creationId xmlns:a16="http://schemas.microsoft.com/office/drawing/2014/main" id="{3F380F74-9090-42E3-877E-983429993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684127"/>
            <a:ext cx="3474720" cy="2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9F8E64AF-82F7-4E81-9DF7-C09AC5FF1F5A}"/>
              </a:ext>
            </a:extLst>
          </p:cNvPr>
          <p:cNvSpPr/>
          <p:nvPr/>
        </p:nvSpPr>
        <p:spPr>
          <a:xfrm>
            <a:off x="510259" y="5477853"/>
            <a:ext cx="7274841" cy="550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Suponhamos que foi escolhida a porta 1</a:t>
            </a:r>
          </a:p>
        </p:txBody>
      </p:sp>
      <p:sp>
        <p:nvSpPr>
          <p:cNvPr id="62" name="CaixaDeTexto 9">
            <a:extLst>
              <a:ext uri="{FF2B5EF4-FFF2-40B4-BE49-F238E27FC236}">
                <a16:creationId xmlns:a16="http://schemas.microsoft.com/office/drawing/2014/main" id="{9C1BA636-3271-4608-B8EF-80E902F3943B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2218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aixaDeTexto 9">
            <a:extLst>
              <a:ext uri="{FF2B5EF4-FFF2-40B4-BE49-F238E27FC236}">
                <a16:creationId xmlns:a16="http://schemas.microsoft.com/office/drawing/2014/main" id="{9C1BA636-3271-4608-B8EF-80E902F3943B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8F8CCBC-692F-4047-9B08-16B7601E6B98}"/>
              </a:ext>
            </a:extLst>
          </p:cNvPr>
          <p:cNvSpPr/>
          <p:nvPr/>
        </p:nvSpPr>
        <p:spPr>
          <a:xfrm>
            <a:off x="7709263" y="1503209"/>
            <a:ext cx="2016034" cy="2674643"/>
          </a:xfrm>
          <a:prstGeom prst="rect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69C0EFBE-96F5-4A51-BC8F-6EB0797C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6" y="1503210"/>
            <a:ext cx="2674643" cy="2674643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E2C494C0-DBA3-4412-8D66-CD23DC380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5" y="1503210"/>
            <a:ext cx="2674643" cy="267464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5CC1EBE-7F15-4791-88C2-D3CDBF1A76C6}"/>
              </a:ext>
            </a:extLst>
          </p:cNvPr>
          <p:cNvSpPr/>
          <p:nvPr/>
        </p:nvSpPr>
        <p:spPr>
          <a:xfrm>
            <a:off x="1323704" y="1180472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9A3FD94-D151-49D8-8388-527EC41D55C1}"/>
              </a:ext>
            </a:extLst>
          </p:cNvPr>
          <p:cNvSpPr/>
          <p:nvPr/>
        </p:nvSpPr>
        <p:spPr>
          <a:xfrm>
            <a:off x="4885510" y="111818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400F2D-9F71-4D96-8613-C74058ABC0B7}"/>
              </a:ext>
            </a:extLst>
          </p:cNvPr>
          <p:cNvSpPr/>
          <p:nvPr/>
        </p:nvSpPr>
        <p:spPr>
          <a:xfrm>
            <a:off x="8412480" y="107932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Sergio Mallandro Revela Que Passou Por Crise Financeira Ao – Cute766">
            <a:extLst>
              <a:ext uri="{FF2B5EF4-FFF2-40B4-BE49-F238E27FC236}">
                <a16:creationId xmlns:a16="http://schemas.microsoft.com/office/drawing/2014/main" id="{8CD9D12D-1165-4A1A-A4DD-CD89D48F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700905"/>
            <a:ext cx="3474720" cy="2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Forma&#10;&#10;Descrição gerada automaticamente">
            <a:extLst>
              <a:ext uri="{FF2B5EF4-FFF2-40B4-BE49-F238E27FC236}">
                <a16:creationId xmlns:a16="http://schemas.microsoft.com/office/drawing/2014/main" id="{40311C5D-7062-4DF2-AE3D-875C403C1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87" y="2023233"/>
            <a:ext cx="1657386" cy="198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514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aixaDeTexto 9">
            <a:extLst>
              <a:ext uri="{FF2B5EF4-FFF2-40B4-BE49-F238E27FC236}">
                <a16:creationId xmlns:a16="http://schemas.microsoft.com/office/drawing/2014/main" id="{9C1BA636-3271-4608-B8EF-80E902F3943B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8F8CCBC-692F-4047-9B08-16B7601E6B98}"/>
              </a:ext>
            </a:extLst>
          </p:cNvPr>
          <p:cNvSpPr/>
          <p:nvPr/>
        </p:nvSpPr>
        <p:spPr>
          <a:xfrm>
            <a:off x="7709263" y="1503209"/>
            <a:ext cx="2016034" cy="2674643"/>
          </a:xfrm>
          <a:prstGeom prst="rect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m 11" descr="Forma&#10;&#10;Descrição gerada automaticamente com confiança baixa">
            <a:extLst>
              <a:ext uri="{FF2B5EF4-FFF2-40B4-BE49-F238E27FC236}">
                <a16:creationId xmlns:a16="http://schemas.microsoft.com/office/drawing/2014/main" id="{69C0EFBE-96F5-4A51-BC8F-6EB0797C0B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6" y="1503210"/>
            <a:ext cx="2674643" cy="2674643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E2C494C0-DBA3-4412-8D66-CD23DC380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5" y="1503210"/>
            <a:ext cx="2674643" cy="267464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5CC1EBE-7F15-4791-88C2-D3CDBF1A76C6}"/>
              </a:ext>
            </a:extLst>
          </p:cNvPr>
          <p:cNvSpPr/>
          <p:nvPr/>
        </p:nvSpPr>
        <p:spPr>
          <a:xfrm>
            <a:off x="1323704" y="1180472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9A3FD94-D151-49D8-8388-527EC41D55C1}"/>
              </a:ext>
            </a:extLst>
          </p:cNvPr>
          <p:cNvSpPr/>
          <p:nvPr/>
        </p:nvSpPr>
        <p:spPr>
          <a:xfrm>
            <a:off x="4885510" y="111818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400F2D-9F71-4D96-8613-C74058ABC0B7}"/>
              </a:ext>
            </a:extLst>
          </p:cNvPr>
          <p:cNvSpPr/>
          <p:nvPr/>
        </p:nvSpPr>
        <p:spPr>
          <a:xfrm>
            <a:off x="8412480" y="107932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 descr="Sergio Mallandro Revela Que Passou Por Crise Financeira Ao – Cute766">
            <a:extLst>
              <a:ext uri="{FF2B5EF4-FFF2-40B4-BE49-F238E27FC236}">
                <a16:creationId xmlns:a16="http://schemas.microsoft.com/office/drawing/2014/main" id="{8CD9D12D-1165-4A1A-A4DD-CD89D48F2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700905"/>
            <a:ext cx="3474720" cy="2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Forma&#10;&#10;Descrição gerada automaticamente">
            <a:extLst>
              <a:ext uri="{FF2B5EF4-FFF2-40B4-BE49-F238E27FC236}">
                <a16:creationId xmlns:a16="http://schemas.microsoft.com/office/drawing/2014/main" id="{40311C5D-7062-4DF2-AE3D-875C403C1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87" y="2023233"/>
            <a:ext cx="1657386" cy="1985554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3DCF84C-99AA-40C7-9D2D-5BA20369A688}"/>
              </a:ext>
            </a:extLst>
          </p:cNvPr>
          <p:cNvSpPr/>
          <p:nvPr/>
        </p:nvSpPr>
        <p:spPr>
          <a:xfrm>
            <a:off x="423409" y="5477853"/>
            <a:ext cx="6776991" cy="550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Você trocaria de Porta?</a:t>
            </a:r>
          </a:p>
        </p:txBody>
      </p:sp>
    </p:spTree>
    <p:extLst>
      <p:ext uri="{BB962C8B-B14F-4D97-AF65-F5344CB8AC3E}">
        <p14:creationId xmlns:p14="http://schemas.microsoft.com/office/powerpoint/2010/main" val="35684032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aixaDeTexto 9">
            <a:extLst>
              <a:ext uri="{FF2B5EF4-FFF2-40B4-BE49-F238E27FC236}">
                <a16:creationId xmlns:a16="http://schemas.microsoft.com/office/drawing/2014/main" id="{9C1BA636-3271-4608-B8EF-80E902F3943B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  <p:pic>
        <p:nvPicPr>
          <p:cNvPr id="20" name="Imagem 19" descr="Forma&#10;&#10;Descrição gerada automaticamente com confiança baixa">
            <a:extLst>
              <a:ext uri="{FF2B5EF4-FFF2-40B4-BE49-F238E27FC236}">
                <a16:creationId xmlns:a16="http://schemas.microsoft.com/office/drawing/2014/main" id="{94328BCE-365C-4772-96A4-D7C1BE7C96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6" y="1486432"/>
            <a:ext cx="2674643" cy="2674643"/>
          </a:xfrm>
          <a:prstGeom prst="rect">
            <a:avLst/>
          </a:prstGeom>
        </p:spPr>
      </p:pic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77FAB083-C471-435E-B61A-0B1D076D7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5" y="1486432"/>
            <a:ext cx="2674643" cy="2674643"/>
          </a:xfrm>
          <a:prstGeom prst="rect">
            <a:avLst/>
          </a:prstGeom>
        </p:spPr>
      </p:pic>
      <p:pic>
        <p:nvPicPr>
          <p:cNvPr id="22" name="Imagem 21" descr="Forma&#10;&#10;Descrição gerada automaticamente com confiança baixa">
            <a:extLst>
              <a:ext uri="{FF2B5EF4-FFF2-40B4-BE49-F238E27FC236}">
                <a16:creationId xmlns:a16="http://schemas.microsoft.com/office/drawing/2014/main" id="{F436ABE6-05CD-41A0-9C18-C659D1CE0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593" y="1486432"/>
            <a:ext cx="2674643" cy="2674643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A7E3729B-8D46-4EA4-B7F2-1EA3D11DC3CD}"/>
              </a:ext>
            </a:extLst>
          </p:cNvPr>
          <p:cNvSpPr/>
          <p:nvPr/>
        </p:nvSpPr>
        <p:spPr>
          <a:xfrm>
            <a:off x="1323704" y="116369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D23AEEC-0704-42CD-BA10-A463CD9F3276}"/>
              </a:ext>
            </a:extLst>
          </p:cNvPr>
          <p:cNvSpPr/>
          <p:nvPr/>
        </p:nvSpPr>
        <p:spPr>
          <a:xfrm>
            <a:off x="8527035" y="1119112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" descr="Sergio Mallandro Revela Que Passou Por Crise Financeira Ao – Cute766">
            <a:extLst>
              <a:ext uri="{FF2B5EF4-FFF2-40B4-BE49-F238E27FC236}">
                <a16:creationId xmlns:a16="http://schemas.microsoft.com/office/drawing/2014/main" id="{145F61A8-96A0-4C7C-B4A9-89512A33D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684127"/>
            <a:ext cx="3474720" cy="2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have Direita 25">
            <a:extLst>
              <a:ext uri="{FF2B5EF4-FFF2-40B4-BE49-F238E27FC236}">
                <a16:creationId xmlns:a16="http://schemas.microsoft.com/office/drawing/2014/main" id="{DC4BA8DE-9418-40E9-B877-6A644D3529E7}"/>
              </a:ext>
            </a:extLst>
          </p:cNvPr>
          <p:cNvSpPr/>
          <p:nvPr/>
        </p:nvSpPr>
        <p:spPr>
          <a:xfrm rot="5400000">
            <a:off x="1344949" y="3620876"/>
            <a:ext cx="528786" cy="1985556"/>
          </a:xfrm>
          <a:custGeom>
            <a:avLst/>
            <a:gdLst>
              <a:gd name="connsiteX0" fmla="*/ 0 w 528786"/>
              <a:gd name="connsiteY0" fmla="*/ 0 h 1985556"/>
              <a:gd name="connsiteX1" fmla="*/ 264393 w 528786"/>
              <a:gd name="connsiteY1" fmla="*/ 44064 h 1985556"/>
              <a:gd name="connsiteX2" fmla="*/ 264393 w 528786"/>
              <a:gd name="connsiteY2" fmla="*/ 948714 h 1985556"/>
              <a:gd name="connsiteX3" fmla="*/ 528786 w 528786"/>
              <a:gd name="connsiteY3" fmla="*/ 992778 h 1985556"/>
              <a:gd name="connsiteX4" fmla="*/ 264393 w 528786"/>
              <a:gd name="connsiteY4" fmla="*/ 1036842 h 1985556"/>
              <a:gd name="connsiteX5" fmla="*/ 264393 w 528786"/>
              <a:gd name="connsiteY5" fmla="*/ 1941492 h 1985556"/>
              <a:gd name="connsiteX6" fmla="*/ 0 w 528786"/>
              <a:gd name="connsiteY6" fmla="*/ 1985556 h 1985556"/>
              <a:gd name="connsiteX7" fmla="*/ 0 w 528786"/>
              <a:gd name="connsiteY7" fmla="*/ 0 h 1985556"/>
              <a:gd name="connsiteX0" fmla="*/ 0 w 528786"/>
              <a:gd name="connsiteY0" fmla="*/ 0 h 1985556"/>
              <a:gd name="connsiteX1" fmla="*/ 264393 w 528786"/>
              <a:gd name="connsiteY1" fmla="*/ 44064 h 1985556"/>
              <a:gd name="connsiteX2" fmla="*/ 264393 w 528786"/>
              <a:gd name="connsiteY2" fmla="*/ 948714 h 1985556"/>
              <a:gd name="connsiteX3" fmla="*/ 528786 w 528786"/>
              <a:gd name="connsiteY3" fmla="*/ 992778 h 1985556"/>
              <a:gd name="connsiteX4" fmla="*/ 264393 w 528786"/>
              <a:gd name="connsiteY4" fmla="*/ 1036842 h 1985556"/>
              <a:gd name="connsiteX5" fmla="*/ 264393 w 528786"/>
              <a:gd name="connsiteY5" fmla="*/ 1941492 h 1985556"/>
              <a:gd name="connsiteX6" fmla="*/ 0 w 528786"/>
              <a:gd name="connsiteY6" fmla="*/ 1985556 h 198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786" h="1985556" stroke="0" extrusionOk="0">
                <a:moveTo>
                  <a:pt x="0" y="0"/>
                </a:moveTo>
                <a:cubicBezTo>
                  <a:pt x="144675" y="-829"/>
                  <a:pt x="260573" y="21162"/>
                  <a:pt x="264393" y="44064"/>
                </a:cubicBezTo>
                <a:cubicBezTo>
                  <a:pt x="189239" y="454327"/>
                  <a:pt x="269865" y="699387"/>
                  <a:pt x="264393" y="948714"/>
                </a:cubicBezTo>
                <a:cubicBezTo>
                  <a:pt x="262861" y="974546"/>
                  <a:pt x="380689" y="1004259"/>
                  <a:pt x="528786" y="992778"/>
                </a:cubicBezTo>
                <a:cubicBezTo>
                  <a:pt x="380462" y="991518"/>
                  <a:pt x="268736" y="1014581"/>
                  <a:pt x="264393" y="1036842"/>
                </a:cubicBezTo>
                <a:cubicBezTo>
                  <a:pt x="269703" y="1436197"/>
                  <a:pt x="274207" y="1662966"/>
                  <a:pt x="264393" y="1941492"/>
                </a:cubicBezTo>
                <a:cubicBezTo>
                  <a:pt x="262184" y="1965490"/>
                  <a:pt x="138610" y="1992532"/>
                  <a:pt x="0" y="1985556"/>
                </a:cubicBezTo>
                <a:cubicBezTo>
                  <a:pt x="48231" y="1200523"/>
                  <a:pt x="-84455" y="607671"/>
                  <a:pt x="0" y="0"/>
                </a:cubicBezTo>
                <a:close/>
              </a:path>
              <a:path w="528786" h="1985556" fill="none" extrusionOk="0">
                <a:moveTo>
                  <a:pt x="0" y="0"/>
                </a:moveTo>
                <a:cubicBezTo>
                  <a:pt x="145650" y="-26"/>
                  <a:pt x="263919" y="18762"/>
                  <a:pt x="264393" y="44064"/>
                </a:cubicBezTo>
                <a:cubicBezTo>
                  <a:pt x="332990" y="168340"/>
                  <a:pt x="289490" y="535846"/>
                  <a:pt x="264393" y="948714"/>
                </a:cubicBezTo>
                <a:cubicBezTo>
                  <a:pt x="254514" y="990714"/>
                  <a:pt x="390436" y="998478"/>
                  <a:pt x="528786" y="992778"/>
                </a:cubicBezTo>
                <a:cubicBezTo>
                  <a:pt x="382717" y="993934"/>
                  <a:pt x="267718" y="1010534"/>
                  <a:pt x="264393" y="1036842"/>
                </a:cubicBezTo>
                <a:cubicBezTo>
                  <a:pt x="243977" y="1213248"/>
                  <a:pt x="187710" y="1496528"/>
                  <a:pt x="264393" y="1941492"/>
                </a:cubicBezTo>
                <a:cubicBezTo>
                  <a:pt x="274189" y="1985225"/>
                  <a:pt x="137846" y="1989867"/>
                  <a:pt x="0" y="1985556"/>
                </a:cubicBezTo>
              </a:path>
              <a:path w="528786" h="1985556" fill="none" stroke="0" extrusionOk="0">
                <a:moveTo>
                  <a:pt x="0" y="0"/>
                </a:moveTo>
                <a:cubicBezTo>
                  <a:pt x="149037" y="1689"/>
                  <a:pt x="269022" y="20841"/>
                  <a:pt x="264393" y="44064"/>
                </a:cubicBezTo>
                <a:cubicBezTo>
                  <a:pt x="243173" y="171343"/>
                  <a:pt x="301938" y="647335"/>
                  <a:pt x="264393" y="948714"/>
                </a:cubicBezTo>
                <a:cubicBezTo>
                  <a:pt x="267402" y="977530"/>
                  <a:pt x="383563" y="1001029"/>
                  <a:pt x="528786" y="992778"/>
                </a:cubicBezTo>
                <a:cubicBezTo>
                  <a:pt x="385179" y="996495"/>
                  <a:pt x="264734" y="1012924"/>
                  <a:pt x="264393" y="1036842"/>
                </a:cubicBezTo>
                <a:cubicBezTo>
                  <a:pt x="298275" y="1189084"/>
                  <a:pt x="261411" y="1728745"/>
                  <a:pt x="264393" y="1941492"/>
                </a:cubicBezTo>
                <a:cubicBezTo>
                  <a:pt x="242263" y="1969462"/>
                  <a:pt x="142975" y="1983455"/>
                  <a:pt x="0" y="1985556"/>
                </a:cubicBezTo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Chave Direita 26">
            <a:extLst>
              <a:ext uri="{FF2B5EF4-FFF2-40B4-BE49-F238E27FC236}">
                <a16:creationId xmlns:a16="http://schemas.microsoft.com/office/drawing/2014/main" id="{BD1361EA-61D8-4136-8288-13B0DBA084AE}"/>
              </a:ext>
            </a:extLst>
          </p:cNvPr>
          <p:cNvSpPr/>
          <p:nvPr/>
        </p:nvSpPr>
        <p:spPr>
          <a:xfrm rot="5400000">
            <a:off x="6718138" y="1622258"/>
            <a:ext cx="528786" cy="5744175"/>
          </a:xfrm>
          <a:custGeom>
            <a:avLst/>
            <a:gdLst>
              <a:gd name="connsiteX0" fmla="*/ 0 w 528786"/>
              <a:gd name="connsiteY0" fmla="*/ 0 h 5744175"/>
              <a:gd name="connsiteX1" fmla="*/ 264393 w 528786"/>
              <a:gd name="connsiteY1" fmla="*/ 44064 h 5744175"/>
              <a:gd name="connsiteX2" fmla="*/ 264393 w 528786"/>
              <a:gd name="connsiteY2" fmla="*/ 2828024 h 5744175"/>
              <a:gd name="connsiteX3" fmla="*/ 528786 w 528786"/>
              <a:gd name="connsiteY3" fmla="*/ 2872088 h 5744175"/>
              <a:gd name="connsiteX4" fmla="*/ 264393 w 528786"/>
              <a:gd name="connsiteY4" fmla="*/ 2916152 h 5744175"/>
              <a:gd name="connsiteX5" fmla="*/ 264393 w 528786"/>
              <a:gd name="connsiteY5" fmla="*/ 5700111 h 5744175"/>
              <a:gd name="connsiteX6" fmla="*/ 0 w 528786"/>
              <a:gd name="connsiteY6" fmla="*/ 5744175 h 5744175"/>
              <a:gd name="connsiteX7" fmla="*/ 0 w 528786"/>
              <a:gd name="connsiteY7" fmla="*/ 0 h 5744175"/>
              <a:gd name="connsiteX0" fmla="*/ 0 w 528786"/>
              <a:gd name="connsiteY0" fmla="*/ 0 h 5744175"/>
              <a:gd name="connsiteX1" fmla="*/ 264393 w 528786"/>
              <a:gd name="connsiteY1" fmla="*/ 44064 h 5744175"/>
              <a:gd name="connsiteX2" fmla="*/ 264393 w 528786"/>
              <a:gd name="connsiteY2" fmla="*/ 2828024 h 5744175"/>
              <a:gd name="connsiteX3" fmla="*/ 528786 w 528786"/>
              <a:gd name="connsiteY3" fmla="*/ 2872088 h 5744175"/>
              <a:gd name="connsiteX4" fmla="*/ 264393 w 528786"/>
              <a:gd name="connsiteY4" fmla="*/ 2916152 h 5744175"/>
              <a:gd name="connsiteX5" fmla="*/ 264393 w 528786"/>
              <a:gd name="connsiteY5" fmla="*/ 5700111 h 5744175"/>
              <a:gd name="connsiteX6" fmla="*/ 0 w 528786"/>
              <a:gd name="connsiteY6" fmla="*/ 5744175 h 574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786" h="5744175" stroke="0" extrusionOk="0">
                <a:moveTo>
                  <a:pt x="0" y="0"/>
                </a:moveTo>
                <a:cubicBezTo>
                  <a:pt x="144675" y="-829"/>
                  <a:pt x="260573" y="21162"/>
                  <a:pt x="264393" y="44064"/>
                </a:cubicBezTo>
                <a:cubicBezTo>
                  <a:pt x="131511" y="1273477"/>
                  <a:pt x="349344" y="1856297"/>
                  <a:pt x="264393" y="2828024"/>
                </a:cubicBezTo>
                <a:cubicBezTo>
                  <a:pt x="262861" y="2853856"/>
                  <a:pt x="380689" y="2883569"/>
                  <a:pt x="528786" y="2872088"/>
                </a:cubicBezTo>
                <a:cubicBezTo>
                  <a:pt x="380462" y="2870828"/>
                  <a:pt x="268736" y="2893891"/>
                  <a:pt x="264393" y="2916152"/>
                </a:cubicBezTo>
                <a:cubicBezTo>
                  <a:pt x="313926" y="4193777"/>
                  <a:pt x="279202" y="4461204"/>
                  <a:pt x="264393" y="5700111"/>
                </a:cubicBezTo>
                <a:cubicBezTo>
                  <a:pt x="262184" y="5724109"/>
                  <a:pt x="138610" y="5751151"/>
                  <a:pt x="0" y="5744175"/>
                </a:cubicBezTo>
                <a:cubicBezTo>
                  <a:pt x="48231" y="3822532"/>
                  <a:pt x="-84455" y="2415833"/>
                  <a:pt x="0" y="0"/>
                </a:cubicBezTo>
                <a:close/>
              </a:path>
              <a:path w="528786" h="5744175" fill="none" extrusionOk="0">
                <a:moveTo>
                  <a:pt x="0" y="0"/>
                </a:moveTo>
                <a:cubicBezTo>
                  <a:pt x="145650" y="-26"/>
                  <a:pt x="263919" y="18762"/>
                  <a:pt x="264393" y="44064"/>
                </a:cubicBezTo>
                <a:cubicBezTo>
                  <a:pt x="332324" y="1182340"/>
                  <a:pt x="118823" y="1499336"/>
                  <a:pt x="264393" y="2828024"/>
                </a:cubicBezTo>
                <a:cubicBezTo>
                  <a:pt x="254514" y="2870024"/>
                  <a:pt x="390436" y="2877788"/>
                  <a:pt x="528786" y="2872088"/>
                </a:cubicBezTo>
                <a:cubicBezTo>
                  <a:pt x="382717" y="2873244"/>
                  <a:pt x="267718" y="2889844"/>
                  <a:pt x="264393" y="2916152"/>
                </a:cubicBezTo>
                <a:cubicBezTo>
                  <a:pt x="250446" y="3571228"/>
                  <a:pt x="316126" y="4920653"/>
                  <a:pt x="264393" y="5700111"/>
                </a:cubicBezTo>
                <a:cubicBezTo>
                  <a:pt x="274189" y="5743844"/>
                  <a:pt x="137846" y="5748486"/>
                  <a:pt x="0" y="5744175"/>
                </a:cubicBezTo>
              </a:path>
              <a:path w="528786" h="5744175" fill="none" stroke="0" extrusionOk="0">
                <a:moveTo>
                  <a:pt x="0" y="0"/>
                </a:moveTo>
                <a:cubicBezTo>
                  <a:pt x="149037" y="1689"/>
                  <a:pt x="269022" y="20841"/>
                  <a:pt x="264393" y="44064"/>
                </a:cubicBezTo>
                <a:cubicBezTo>
                  <a:pt x="426590" y="1019782"/>
                  <a:pt x="336555" y="1984798"/>
                  <a:pt x="264393" y="2828024"/>
                </a:cubicBezTo>
                <a:cubicBezTo>
                  <a:pt x="267402" y="2856840"/>
                  <a:pt x="383563" y="2880339"/>
                  <a:pt x="528786" y="2872088"/>
                </a:cubicBezTo>
                <a:cubicBezTo>
                  <a:pt x="385179" y="2875805"/>
                  <a:pt x="264734" y="2892234"/>
                  <a:pt x="264393" y="2916152"/>
                </a:cubicBezTo>
                <a:cubicBezTo>
                  <a:pt x="113954" y="3380759"/>
                  <a:pt x="350272" y="4858379"/>
                  <a:pt x="264393" y="5700111"/>
                </a:cubicBezTo>
                <a:cubicBezTo>
                  <a:pt x="242263" y="5728081"/>
                  <a:pt x="142975" y="5742074"/>
                  <a:pt x="0" y="5744175"/>
                </a:cubicBezTo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746;p91">
                <a:extLst>
                  <a:ext uri="{FF2B5EF4-FFF2-40B4-BE49-F238E27FC236}">
                    <a16:creationId xmlns:a16="http://schemas.microsoft.com/office/drawing/2014/main" id="{02369FA0-F205-4264-8FAE-AD693489137D}"/>
                  </a:ext>
                </a:extLst>
              </p:cNvPr>
              <p:cNvSpPr txBox="1"/>
              <p:nvPr/>
            </p:nvSpPr>
            <p:spPr>
              <a:xfrm>
                <a:off x="1026444" y="4990868"/>
                <a:ext cx="1124185" cy="762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pt-B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pt-BR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tic SC"/>
                  <a:ea typeface="Amatic SC"/>
                  <a:cs typeface="Amatic SC"/>
                  <a:sym typeface="Amatic SC"/>
                </a:endParaRPr>
              </a:p>
            </p:txBody>
          </p:sp>
        </mc:Choice>
        <mc:Fallback xmlns="">
          <p:sp>
            <p:nvSpPr>
              <p:cNvPr id="28" name="Google Shape;746;p91">
                <a:extLst>
                  <a:ext uri="{FF2B5EF4-FFF2-40B4-BE49-F238E27FC236}">
                    <a16:creationId xmlns:a16="http://schemas.microsoft.com/office/drawing/2014/main" id="{02369FA0-F205-4264-8FAE-AD6934891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44" y="4990868"/>
                <a:ext cx="1124185" cy="7624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Google Shape;746;p91">
                <a:extLst>
                  <a:ext uri="{FF2B5EF4-FFF2-40B4-BE49-F238E27FC236}">
                    <a16:creationId xmlns:a16="http://schemas.microsoft.com/office/drawing/2014/main" id="{866AAE49-2135-4604-AA08-576F2AE45526}"/>
                  </a:ext>
                </a:extLst>
              </p:cNvPr>
              <p:cNvSpPr txBox="1"/>
              <p:nvPr/>
            </p:nvSpPr>
            <p:spPr>
              <a:xfrm>
                <a:off x="6420438" y="4811712"/>
                <a:ext cx="1124185" cy="762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pt-B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𝟐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pt-BR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tic SC"/>
                  <a:ea typeface="Amatic SC"/>
                  <a:cs typeface="Amatic SC"/>
                  <a:sym typeface="Amatic SC"/>
                </a:endParaRPr>
              </a:p>
            </p:txBody>
          </p:sp>
        </mc:Choice>
        <mc:Fallback xmlns="">
          <p:sp>
            <p:nvSpPr>
              <p:cNvPr id="29" name="Google Shape;746;p91">
                <a:extLst>
                  <a:ext uri="{FF2B5EF4-FFF2-40B4-BE49-F238E27FC236}">
                    <a16:creationId xmlns:a16="http://schemas.microsoft.com/office/drawing/2014/main" id="{866AAE49-2135-4604-AA08-576F2AE4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38" y="4811712"/>
                <a:ext cx="1124185" cy="762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229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aixaDeTexto 9">
            <a:extLst>
              <a:ext uri="{FF2B5EF4-FFF2-40B4-BE49-F238E27FC236}">
                <a16:creationId xmlns:a16="http://schemas.microsoft.com/office/drawing/2014/main" id="{9C1BA636-3271-4608-B8EF-80E902F3943B}"/>
              </a:ext>
            </a:extLst>
          </p:cNvPr>
          <p:cNvSpPr txBox="1"/>
          <p:nvPr/>
        </p:nvSpPr>
        <p:spPr>
          <a:xfrm>
            <a:off x="87503" y="273299"/>
            <a:ext cx="9576000" cy="445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Bebas Kai" pitchFamily="82" charset="77"/>
                <a:ea typeface="Nexa Light" charset="0"/>
                <a:cs typeface="Nexa Light" charset="0"/>
                <a:sym typeface="Wingdings" pitchFamily="2" charset="2"/>
              </a:rPr>
              <a:t>Probabilidade | </a:t>
            </a:r>
            <a:r>
              <a:rPr kumimoji="0" lang="pt-BR" sz="2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Nexa Light" charset="0"/>
                <a:cs typeface="Segoe UI" panose="020B0502040204020203" pitchFamily="34" charset="0"/>
                <a:sym typeface="Wingdings" pitchFamily="2" charset="2"/>
              </a:rPr>
              <a:t>Eventos</a:t>
            </a:r>
            <a:endParaRPr kumimoji="0" lang="pt-BR" sz="2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Nexa Light" charset="0"/>
              <a:cs typeface="Segoe UI" panose="020B05020402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84EF2BB-1001-4517-ACB8-91207B5C296D}"/>
              </a:ext>
            </a:extLst>
          </p:cNvPr>
          <p:cNvSpPr/>
          <p:nvPr/>
        </p:nvSpPr>
        <p:spPr>
          <a:xfrm>
            <a:off x="7709263" y="1486431"/>
            <a:ext cx="2016034" cy="2674643"/>
          </a:xfrm>
          <a:prstGeom prst="rect">
            <a:avLst/>
          </a:prstGeom>
          <a:noFill/>
          <a:ln w="1238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44840BA3-14B3-44A4-B56C-4D223F14BE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16" y="1486432"/>
            <a:ext cx="2674643" cy="2674643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baixa">
            <a:extLst>
              <a:ext uri="{FF2B5EF4-FFF2-40B4-BE49-F238E27FC236}">
                <a16:creationId xmlns:a16="http://schemas.microsoft.com/office/drawing/2014/main" id="{56D4F1E7-8D88-405D-912A-0290C4315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05" y="1486432"/>
            <a:ext cx="2674643" cy="267464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6AC4AC34-46BB-4334-8296-C010DD8C83CB}"/>
              </a:ext>
            </a:extLst>
          </p:cNvPr>
          <p:cNvSpPr/>
          <p:nvPr/>
        </p:nvSpPr>
        <p:spPr>
          <a:xfrm>
            <a:off x="1323704" y="1163694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B4E8217-9BD2-4763-B70B-244FEFED1D1D}"/>
              </a:ext>
            </a:extLst>
          </p:cNvPr>
          <p:cNvSpPr/>
          <p:nvPr/>
        </p:nvSpPr>
        <p:spPr>
          <a:xfrm>
            <a:off x="4885510" y="1101406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4560EDF-9C60-4666-B435-614EB0803E66}"/>
              </a:ext>
            </a:extLst>
          </p:cNvPr>
          <p:cNvSpPr/>
          <p:nvPr/>
        </p:nvSpPr>
        <p:spPr>
          <a:xfrm>
            <a:off x="8412480" y="1062546"/>
            <a:ext cx="609600" cy="4599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2" descr="Sergio Mallandro Revela Que Passou Por Crise Financeira Ao – Cute766">
            <a:extLst>
              <a:ext uri="{FF2B5EF4-FFF2-40B4-BE49-F238E27FC236}">
                <a16:creationId xmlns:a16="http://schemas.microsoft.com/office/drawing/2014/main" id="{6C078684-F31F-44DF-862A-0AB579E27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280" y="4684127"/>
            <a:ext cx="3474720" cy="21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m 29" descr="Forma&#10;&#10;Descrição gerada automaticamente">
            <a:extLst>
              <a:ext uri="{FF2B5EF4-FFF2-40B4-BE49-F238E27FC236}">
                <a16:creationId xmlns:a16="http://schemas.microsoft.com/office/drawing/2014/main" id="{081F801D-EA1F-45F8-9857-97C077F9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587" y="2006455"/>
            <a:ext cx="1657386" cy="1985554"/>
          </a:xfrm>
          <a:prstGeom prst="rect">
            <a:avLst/>
          </a:prstGeom>
        </p:spPr>
      </p:pic>
      <p:sp>
        <p:nvSpPr>
          <p:cNvPr id="31" name="Retângulo 30">
            <a:extLst>
              <a:ext uri="{FF2B5EF4-FFF2-40B4-BE49-F238E27FC236}">
                <a16:creationId xmlns:a16="http://schemas.microsoft.com/office/drawing/2014/main" id="{5BCAEBED-F214-4783-8290-F643A76223F9}"/>
              </a:ext>
            </a:extLst>
          </p:cNvPr>
          <p:cNvSpPr/>
          <p:nvPr/>
        </p:nvSpPr>
        <p:spPr>
          <a:xfrm>
            <a:off x="658540" y="5202436"/>
            <a:ext cx="6776991" cy="5508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2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have Direita 31">
            <a:extLst>
              <a:ext uri="{FF2B5EF4-FFF2-40B4-BE49-F238E27FC236}">
                <a16:creationId xmlns:a16="http://schemas.microsoft.com/office/drawing/2014/main" id="{DE0463F8-E77A-483C-8E7E-9745DB4C87B1}"/>
              </a:ext>
            </a:extLst>
          </p:cNvPr>
          <p:cNvSpPr/>
          <p:nvPr/>
        </p:nvSpPr>
        <p:spPr>
          <a:xfrm rot="5400000">
            <a:off x="1344949" y="3620876"/>
            <a:ext cx="528786" cy="1985556"/>
          </a:xfrm>
          <a:custGeom>
            <a:avLst/>
            <a:gdLst>
              <a:gd name="connsiteX0" fmla="*/ 0 w 528786"/>
              <a:gd name="connsiteY0" fmla="*/ 0 h 1985556"/>
              <a:gd name="connsiteX1" fmla="*/ 264393 w 528786"/>
              <a:gd name="connsiteY1" fmla="*/ 44064 h 1985556"/>
              <a:gd name="connsiteX2" fmla="*/ 264393 w 528786"/>
              <a:gd name="connsiteY2" fmla="*/ 948714 h 1985556"/>
              <a:gd name="connsiteX3" fmla="*/ 528786 w 528786"/>
              <a:gd name="connsiteY3" fmla="*/ 992778 h 1985556"/>
              <a:gd name="connsiteX4" fmla="*/ 264393 w 528786"/>
              <a:gd name="connsiteY4" fmla="*/ 1036842 h 1985556"/>
              <a:gd name="connsiteX5" fmla="*/ 264393 w 528786"/>
              <a:gd name="connsiteY5" fmla="*/ 1941492 h 1985556"/>
              <a:gd name="connsiteX6" fmla="*/ 0 w 528786"/>
              <a:gd name="connsiteY6" fmla="*/ 1985556 h 1985556"/>
              <a:gd name="connsiteX7" fmla="*/ 0 w 528786"/>
              <a:gd name="connsiteY7" fmla="*/ 0 h 1985556"/>
              <a:gd name="connsiteX0" fmla="*/ 0 w 528786"/>
              <a:gd name="connsiteY0" fmla="*/ 0 h 1985556"/>
              <a:gd name="connsiteX1" fmla="*/ 264393 w 528786"/>
              <a:gd name="connsiteY1" fmla="*/ 44064 h 1985556"/>
              <a:gd name="connsiteX2" fmla="*/ 264393 w 528786"/>
              <a:gd name="connsiteY2" fmla="*/ 948714 h 1985556"/>
              <a:gd name="connsiteX3" fmla="*/ 528786 w 528786"/>
              <a:gd name="connsiteY3" fmla="*/ 992778 h 1985556"/>
              <a:gd name="connsiteX4" fmla="*/ 264393 w 528786"/>
              <a:gd name="connsiteY4" fmla="*/ 1036842 h 1985556"/>
              <a:gd name="connsiteX5" fmla="*/ 264393 w 528786"/>
              <a:gd name="connsiteY5" fmla="*/ 1941492 h 1985556"/>
              <a:gd name="connsiteX6" fmla="*/ 0 w 528786"/>
              <a:gd name="connsiteY6" fmla="*/ 1985556 h 198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786" h="1985556" stroke="0" extrusionOk="0">
                <a:moveTo>
                  <a:pt x="0" y="0"/>
                </a:moveTo>
                <a:cubicBezTo>
                  <a:pt x="144675" y="-829"/>
                  <a:pt x="260573" y="21162"/>
                  <a:pt x="264393" y="44064"/>
                </a:cubicBezTo>
                <a:cubicBezTo>
                  <a:pt x="189239" y="454327"/>
                  <a:pt x="269865" y="699387"/>
                  <a:pt x="264393" y="948714"/>
                </a:cubicBezTo>
                <a:cubicBezTo>
                  <a:pt x="262861" y="974546"/>
                  <a:pt x="380689" y="1004259"/>
                  <a:pt x="528786" y="992778"/>
                </a:cubicBezTo>
                <a:cubicBezTo>
                  <a:pt x="380462" y="991518"/>
                  <a:pt x="268736" y="1014581"/>
                  <a:pt x="264393" y="1036842"/>
                </a:cubicBezTo>
                <a:cubicBezTo>
                  <a:pt x="269703" y="1436197"/>
                  <a:pt x="274207" y="1662966"/>
                  <a:pt x="264393" y="1941492"/>
                </a:cubicBezTo>
                <a:cubicBezTo>
                  <a:pt x="262184" y="1965490"/>
                  <a:pt x="138610" y="1992532"/>
                  <a:pt x="0" y="1985556"/>
                </a:cubicBezTo>
                <a:cubicBezTo>
                  <a:pt x="48231" y="1200523"/>
                  <a:pt x="-84455" y="607671"/>
                  <a:pt x="0" y="0"/>
                </a:cubicBezTo>
                <a:close/>
              </a:path>
              <a:path w="528786" h="1985556" fill="none" extrusionOk="0">
                <a:moveTo>
                  <a:pt x="0" y="0"/>
                </a:moveTo>
                <a:cubicBezTo>
                  <a:pt x="145650" y="-26"/>
                  <a:pt x="263919" y="18762"/>
                  <a:pt x="264393" y="44064"/>
                </a:cubicBezTo>
                <a:cubicBezTo>
                  <a:pt x="332990" y="168340"/>
                  <a:pt x="289490" y="535846"/>
                  <a:pt x="264393" y="948714"/>
                </a:cubicBezTo>
                <a:cubicBezTo>
                  <a:pt x="254514" y="990714"/>
                  <a:pt x="390436" y="998478"/>
                  <a:pt x="528786" y="992778"/>
                </a:cubicBezTo>
                <a:cubicBezTo>
                  <a:pt x="382717" y="993934"/>
                  <a:pt x="267718" y="1010534"/>
                  <a:pt x="264393" y="1036842"/>
                </a:cubicBezTo>
                <a:cubicBezTo>
                  <a:pt x="243977" y="1213248"/>
                  <a:pt x="187710" y="1496528"/>
                  <a:pt x="264393" y="1941492"/>
                </a:cubicBezTo>
                <a:cubicBezTo>
                  <a:pt x="274189" y="1985225"/>
                  <a:pt x="137846" y="1989867"/>
                  <a:pt x="0" y="1985556"/>
                </a:cubicBezTo>
              </a:path>
              <a:path w="528786" h="1985556" fill="none" stroke="0" extrusionOk="0">
                <a:moveTo>
                  <a:pt x="0" y="0"/>
                </a:moveTo>
                <a:cubicBezTo>
                  <a:pt x="149037" y="1689"/>
                  <a:pt x="269022" y="20841"/>
                  <a:pt x="264393" y="44064"/>
                </a:cubicBezTo>
                <a:cubicBezTo>
                  <a:pt x="243173" y="171343"/>
                  <a:pt x="301938" y="647335"/>
                  <a:pt x="264393" y="948714"/>
                </a:cubicBezTo>
                <a:cubicBezTo>
                  <a:pt x="267402" y="977530"/>
                  <a:pt x="383563" y="1001029"/>
                  <a:pt x="528786" y="992778"/>
                </a:cubicBezTo>
                <a:cubicBezTo>
                  <a:pt x="385179" y="996495"/>
                  <a:pt x="264734" y="1012924"/>
                  <a:pt x="264393" y="1036842"/>
                </a:cubicBezTo>
                <a:cubicBezTo>
                  <a:pt x="298275" y="1189084"/>
                  <a:pt x="261411" y="1728745"/>
                  <a:pt x="264393" y="1941492"/>
                </a:cubicBezTo>
                <a:cubicBezTo>
                  <a:pt x="242263" y="1969462"/>
                  <a:pt x="142975" y="1983455"/>
                  <a:pt x="0" y="1985556"/>
                </a:cubicBezTo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3" name="Chave Direita 32">
            <a:extLst>
              <a:ext uri="{FF2B5EF4-FFF2-40B4-BE49-F238E27FC236}">
                <a16:creationId xmlns:a16="http://schemas.microsoft.com/office/drawing/2014/main" id="{E61CEEC6-FEC0-4B08-A84B-5DE08E4E94F0}"/>
              </a:ext>
            </a:extLst>
          </p:cNvPr>
          <p:cNvSpPr/>
          <p:nvPr/>
        </p:nvSpPr>
        <p:spPr>
          <a:xfrm rot="5400000">
            <a:off x="6718138" y="1622258"/>
            <a:ext cx="528786" cy="5744175"/>
          </a:xfrm>
          <a:custGeom>
            <a:avLst/>
            <a:gdLst>
              <a:gd name="connsiteX0" fmla="*/ 0 w 528786"/>
              <a:gd name="connsiteY0" fmla="*/ 0 h 5744175"/>
              <a:gd name="connsiteX1" fmla="*/ 264393 w 528786"/>
              <a:gd name="connsiteY1" fmla="*/ 44064 h 5744175"/>
              <a:gd name="connsiteX2" fmla="*/ 264393 w 528786"/>
              <a:gd name="connsiteY2" fmla="*/ 2828024 h 5744175"/>
              <a:gd name="connsiteX3" fmla="*/ 528786 w 528786"/>
              <a:gd name="connsiteY3" fmla="*/ 2872088 h 5744175"/>
              <a:gd name="connsiteX4" fmla="*/ 264393 w 528786"/>
              <a:gd name="connsiteY4" fmla="*/ 2916152 h 5744175"/>
              <a:gd name="connsiteX5" fmla="*/ 264393 w 528786"/>
              <a:gd name="connsiteY5" fmla="*/ 5700111 h 5744175"/>
              <a:gd name="connsiteX6" fmla="*/ 0 w 528786"/>
              <a:gd name="connsiteY6" fmla="*/ 5744175 h 5744175"/>
              <a:gd name="connsiteX7" fmla="*/ 0 w 528786"/>
              <a:gd name="connsiteY7" fmla="*/ 0 h 5744175"/>
              <a:gd name="connsiteX0" fmla="*/ 0 w 528786"/>
              <a:gd name="connsiteY0" fmla="*/ 0 h 5744175"/>
              <a:gd name="connsiteX1" fmla="*/ 264393 w 528786"/>
              <a:gd name="connsiteY1" fmla="*/ 44064 h 5744175"/>
              <a:gd name="connsiteX2" fmla="*/ 264393 w 528786"/>
              <a:gd name="connsiteY2" fmla="*/ 2828024 h 5744175"/>
              <a:gd name="connsiteX3" fmla="*/ 528786 w 528786"/>
              <a:gd name="connsiteY3" fmla="*/ 2872088 h 5744175"/>
              <a:gd name="connsiteX4" fmla="*/ 264393 w 528786"/>
              <a:gd name="connsiteY4" fmla="*/ 2916152 h 5744175"/>
              <a:gd name="connsiteX5" fmla="*/ 264393 w 528786"/>
              <a:gd name="connsiteY5" fmla="*/ 5700111 h 5744175"/>
              <a:gd name="connsiteX6" fmla="*/ 0 w 528786"/>
              <a:gd name="connsiteY6" fmla="*/ 5744175 h 574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786" h="5744175" stroke="0" extrusionOk="0">
                <a:moveTo>
                  <a:pt x="0" y="0"/>
                </a:moveTo>
                <a:cubicBezTo>
                  <a:pt x="144675" y="-829"/>
                  <a:pt x="260573" y="21162"/>
                  <a:pt x="264393" y="44064"/>
                </a:cubicBezTo>
                <a:cubicBezTo>
                  <a:pt x="131511" y="1273477"/>
                  <a:pt x="349344" y="1856297"/>
                  <a:pt x="264393" y="2828024"/>
                </a:cubicBezTo>
                <a:cubicBezTo>
                  <a:pt x="262861" y="2853856"/>
                  <a:pt x="380689" y="2883569"/>
                  <a:pt x="528786" y="2872088"/>
                </a:cubicBezTo>
                <a:cubicBezTo>
                  <a:pt x="380462" y="2870828"/>
                  <a:pt x="268736" y="2893891"/>
                  <a:pt x="264393" y="2916152"/>
                </a:cubicBezTo>
                <a:cubicBezTo>
                  <a:pt x="313926" y="4193777"/>
                  <a:pt x="279202" y="4461204"/>
                  <a:pt x="264393" y="5700111"/>
                </a:cubicBezTo>
                <a:cubicBezTo>
                  <a:pt x="262184" y="5724109"/>
                  <a:pt x="138610" y="5751151"/>
                  <a:pt x="0" y="5744175"/>
                </a:cubicBezTo>
                <a:cubicBezTo>
                  <a:pt x="48231" y="3822532"/>
                  <a:pt x="-84455" y="2415833"/>
                  <a:pt x="0" y="0"/>
                </a:cubicBezTo>
                <a:close/>
              </a:path>
              <a:path w="528786" h="5744175" fill="none" extrusionOk="0">
                <a:moveTo>
                  <a:pt x="0" y="0"/>
                </a:moveTo>
                <a:cubicBezTo>
                  <a:pt x="145650" y="-26"/>
                  <a:pt x="263919" y="18762"/>
                  <a:pt x="264393" y="44064"/>
                </a:cubicBezTo>
                <a:cubicBezTo>
                  <a:pt x="332324" y="1182340"/>
                  <a:pt x="118823" y="1499336"/>
                  <a:pt x="264393" y="2828024"/>
                </a:cubicBezTo>
                <a:cubicBezTo>
                  <a:pt x="254514" y="2870024"/>
                  <a:pt x="390436" y="2877788"/>
                  <a:pt x="528786" y="2872088"/>
                </a:cubicBezTo>
                <a:cubicBezTo>
                  <a:pt x="382717" y="2873244"/>
                  <a:pt x="267718" y="2889844"/>
                  <a:pt x="264393" y="2916152"/>
                </a:cubicBezTo>
                <a:cubicBezTo>
                  <a:pt x="250446" y="3571228"/>
                  <a:pt x="316126" y="4920653"/>
                  <a:pt x="264393" y="5700111"/>
                </a:cubicBezTo>
                <a:cubicBezTo>
                  <a:pt x="274189" y="5743844"/>
                  <a:pt x="137846" y="5748486"/>
                  <a:pt x="0" y="5744175"/>
                </a:cubicBezTo>
              </a:path>
              <a:path w="528786" h="5744175" fill="none" stroke="0" extrusionOk="0">
                <a:moveTo>
                  <a:pt x="0" y="0"/>
                </a:moveTo>
                <a:cubicBezTo>
                  <a:pt x="149037" y="1689"/>
                  <a:pt x="269022" y="20841"/>
                  <a:pt x="264393" y="44064"/>
                </a:cubicBezTo>
                <a:cubicBezTo>
                  <a:pt x="426590" y="1019782"/>
                  <a:pt x="336555" y="1984798"/>
                  <a:pt x="264393" y="2828024"/>
                </a:cubicBezTo>
                <a:cubicBezTo>
                  <a:pt x="267402" y="2856840"/>
                  <a:pt x="383563" y="2880339"/>
                  <a:pt x="528786" y="2872088"/>
                </a:cubicBezTo>
                <a:cubicBezTo>
                  <a:pt x="385179" y="2875805"/>
                  <a:pt x="264734" y="2892234"/>
                  <a:pt x="264393" y="2916152"/>
                </a:cubicBezTo>
                <a:cubicBezTo>
                  <a:pt x="113954" y="3380759"/>
                  <a:pt x="350272" y="4858379"/>
                  <a:pt x="264393" y="5700111"/>
                </a:cubicBezTo>
                <a:cubicBezTo>
                  <a:pt x="242263" y="5728081"/>
                  <a:pt x="142975" y="5742074"/>
                  <a:pt x="0" y="5744175"/>
                </a:cubicBezTo>
              </a:path>
            </a:pathLst>
          </a:custGeom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746;p91">
                <a:extLst>
                  <a:ext uri="{FF2B5EF4-FFF2-40B4-BE49-F238E27FC236}">
                    <a16:creationId xmlns:a16="http://schemas.microsoft.com/office/drawing/2014/main" id="{9203A0EA-6EF6-4E55-BB8A-8E547B799CF4}"/>
                  </a:ext>
                </a:extLst>
              </p:cNvPr>
              <p:cNvSpPr txBox="1"/>
              <p:nvPr/>
            </p:nvSpPr>
            <p:spPr>
              <a:xfrm>
                <a:off x="1026444" y="4990868"/>
                <a:ext cx="1124185" cy="762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pt-B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pt-BR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tic SC"/>
                  <a:ea typeface="Amatic SC"/>
                  <a:cs typeface="Amatic SC"/>
                  <a:sym typeface="Amatic SC"/>
                </a:endParaRPr>
              </a:p>
            </p:txBody>
          </p:sp>
        </mc:Choice>
        <mc:Fallback xmlns="">
          <p:sp>
            <p:nvSpPr>
              <p:cNvPr id="34" name="Google Shape;746;p91">
                <a:extLst>
                  <a:ext uri="{FF2B5EF4-FFF2-40B4-BE49-F238E27FC236}">
                    <a16:creationId xmlns:a16="http://schemas.microsoft.com/office/drawing/2014/main" id="{9203A0EA-6EF6-4E55-BB8A-8E547B79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44" y="4990868"/>
                <a:ext cx="1124185" cy="762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Google Shape;746;p91">
                <a:extLst>
                  <a:ext uri="{FF2B5EF4-FFF2-40B4-BE49-F238E27FC236}">
                    <a16:creationId xmlns:a16="http://schemas.microsoft.com/office/drawing/2014/main" id="{C139E7C1-FD92-4C16-8F6D-C78C306358D2}"/>
                  </a:ext>
                </a:extLst>
              </p:cNvPr>
              <p:cNvSpPr txBox="1"/>
              <p:nvPr/>
            </p:nvSpPr>
            <p:spPr>
              <a:xfrm>
                <a:off x="6420438" y="4811712"/>
                <a:ext cx="1124185" cy="7624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pt-BR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</m:ctrlPr>
                        </m:fPr>
                        <m:num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𝟐</m:t>
                          </m:r>
                        </m:num>
                        <m:den>
                          <m:r>
                            <a:rPr kumimoji="0" lang="en-US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matic SC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kumimoji="0" lang="pt-BR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matic SC"/>
                  <a:ea typeface="Amatic SC"/>
                  <a:cs typeface="Amatic SC"/>
                  <a:sym typeface="Amatic SC"/>
                </a:endParaRPr>
              </a:p>
            </p:txBody>
          </p:sp>
        </mc:Choice>
        <mc:Fallback xmlns="">
          <p:sp>
            <p:nvSpPr>
              <p:cNvPr id="35" name="Google Shape;746;p91">
                <a:extLst>
                  <a:ext uri="{FF2B5EF4-FFF2-40B4-BE49-F238E27FC236}">
                    <a16:creationId xmlns:a16="http://schemas.microsoft.com/office/drawing/2014/main" id="{C139E7C1-FD92-4C16-8F6D-C78C30635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438" y="4811712"/>
                <a:ext cx="1124185" cy="7624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572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CF741DB-37BA-2730-290E-2B94636DE3AD}"/>
              </a:ext>
            </a:extLst>
          </p:cNvPr>
          <p:cNvSpPr/>
          <p:nvPr/>
        </p:nvSpPr>
        <p:spPr>
          <a:xfrm>
            <a:off x="276075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Evento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A8EF564-EFD6-FC2B-A2C1-706815B0F9B5}"/>
              </a:ext>
            </a:extLst>
          </p:cNvPr>
          <p:cNvSpPr/>
          <p:nvPr/>
        </p:nvSpPr>
        <p:spPr>
          <a:xfrm>
            <a:off x="2937793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Espaço Amostral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0584875-878C-77DF-2EB5-FBE0E1D60A3C}"/>
              </a:ext>
            </a:extLst>
          </p:cNvPr>
          <p:cNvSpPr/>
          <p:nvPr/>
        </p:nvSpPr>
        <p:spPr>
          <a:xfrm>
            <a:off x="5599511" y="2981150"/>
            <a:ext cx="2485231" cy="359580"/>
          </a:xfrm>
          <a:prstGeom prst="rect">
            <a:avLst/>
          </a:prstGeom>
          <a:solidFill>
            <a:srgbClr val="3168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solidFill>
                  <a:schemeClr val="bg2"/>
                </a:solidFill>
                <a:latin typeface="Montserrat Light" panose="00000400000000000000" pitchFamily="2" charset="0"/>
              </a:rPr>
              <a:t>Experimento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9F02BA6-6A96-B4F8-785E-461C558F6AD4}"/>
              </a:ext>
            </a:extLst>
          </p:cNvPr>
          <p:cNvSpPr/>
          <p:nvPr/>
        </p:nvSpPr>
        <p:spPr>
          <a:xfrm>
            <a:off x="276075" y="3340730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7A7B1C-8E5C-CA2D-6B0C-123F73722F7B}"/>
              </a:ext>
            </a:extLst>
          </p:cNvPr>
          <p:cNvSpPr/>
          <p:nvPr/>
        </p:nvSpPr>
        <p:spPr>
          <a:xfrm>
            <a:off x="2937793" y="3334385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2BAF4F1-DDAF-D46A-06D7-9F31F904AD24}"/>
              </a:ext>
            </a:extLst>
          </p:cNvPr>
          <p:cNvSpPr/>
          <p:nvPr/>
        </p:nvSpPr>
        <p:spPr>
          <a:xfrm>
            <a:off x="5599510" y="3343438"/>
            <a:ext cx="2485231" cy="751436"/>
          </a:xfrm>
          <a:prstGeom prst="rect">
            <a:avLst/>
          </a:prstGeom>
          <a:noFill/>
          <a:ln>
            <a:solidFill>
              <a:srgbClr val="3168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33D142-0F89-392C-0E8C-3A406BEE5BC3}"/>
              </a:ext>
            </a:extLst>
          </p:cNvPr>
          <p:cNvSpPr txBox="1"/>
          <p:nvPr/>
        </p:nvSpPr>
        <p:spPr>
          <a:xfrm>
            <a:off x="373823" y="3386921"/>
            <a:ext cx="22342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333333"/>
                </a:solidFill>
                <a:effectLst/>
                <a:latin typeface="+mj-lt"/>
              </a:rPr>
              <a:t>Todos os resultados possíveis de um experimento em questão</a:t>
            </a:r>
            <a:endParaRPr lang="pt-BR" sz="1400" dirty="0">
              <a:latin typeface="+mj-lt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CD24132-37EA-B800-FBAC-1966FD2800A9}"/>
              </a:ext>
            </a:extLst>
          </p:cNvPr>
          <p:cNvSpPr txBox="1"/>
          <p:nvPr/>
        </p:nvSpPr>
        <p:spPr>
          <a:xfrm>
            <a:off x="2937793" y="3384083"/>
            <a:ext cx="25724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Conjuntos dos resultados que desejamos avaliar de um experimento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3D8C1E-9AD7-8230-5ABB-735506CB1A7F}"/>
              </a:ext>
            </a:extLst>
          </p:cNvPr>
          <p:cNvSpPr txBox="1"/>
          <p:nvPr/>
        </p:nvSpPr>
        <p:spPr>
          <a:xfrm>
            <a:off x="5752788" y="3457546"/>
            <a:ext cx="21985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>
              <a:defRPr sz="1400" b="0" i="0">
                <a:solidFill>
                  <a:srgbClr val="333333"/>
                </a:solidFill>
                <a:effectLst/>
                <a:latin typeface="+mj-lt"/>
              </a:defRPr>
            </a:lvl1pPr>
          </a:lstStyle>
          <a:p>
            <a:r>
              <a:rPr lang="pt-BR" dirty="0"/>
              <a:t>Procedimento que resulta em diferentes resultados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232FEE-70C1-32C2-B418-0F47EC7E0290}"/>
              </a:ext>
            </a:extLst>
          </p:cNvPr>
          <p:cNvSpPr txBox="1"/>
          <p:nvPr/>
        </p:nvSpPr>
        <p:spPr>
          <a:xfrm>
            <a:off x="276075" y="1909357"/>
            <a:ext cx="6094674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OCR A Extended" panose="02010509020102010303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Forma de quantificar a </a:t>
            </a:r>
            <a:r>
              <a:rPr lang="pt-BR" dirty="0" err="1"/>
              <a:t>incertza</a:t>
            </a:r>
            <a:endParaRPr lang="pt-BR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64D5E09-59F9-FA5C-3B16-A91C7FE0C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75" y="4944373"/>
            <a:ext cx="8603574" cy="102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4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6D89711-DA6F-B21E-B03E-FD758A7C2ECC}"/>
              </a:ext>
            </a:extLst>
          </p:cNvPr>
          <p:cNvSpPr/>
          <p:nvPr/>
        </p:nvSpPr>
        <p:spPr>
          <a:xfrm>
            <a:off x="99588" y="1114737"/>
            <a:ext cx="8930936" cy="202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3DD238-58FB-A0DA-CD06-6043231874AD}"/>
              </a:ext>
            </a:extLst>
          </p:cNvPr>
          <p:cNvSpPr txBox="1"/>
          <p:nvPr/>
        </p:nvSpPr>
        <p:spPr>
          <a:xfrm>
            <a:off x="276076" y="791571"/>
            <a:ext cx="986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OCR A Extended" panose="02010509020102010303" pitchFamily="50" charset="0"/>
              </a:rPr>
              <a:t>Introdução a Probabilidade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232FEE-70C1-32C2-B418-0F47EC7E0290}"/>
              </a:ext>
            </a:extLst>
          </p:cNvPr>
          <p:cNvSpPr txBox="1"/>
          <p:nvPr/>
        </p:nvSpPr>
        <p:spPr>
          <a:xfrm>
            <a:off x="276075" y="1909357"/>
            <a:ext cx="6094674" cy="646331"/>
          </a:xfrm>
          <a:prstGeom prst="rect">
            <a:avLst/>
          </a:prstGeom>
          <a:noFill/>
          <a:ln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>
              <a:defRPr>
                <a:solidFill>
                  <a:schemeClr val="lt1"/>
                </a:solidFill>
                <a:latin typeface="OCR A Extended" panose="02010509020102010303" pitchFamily="50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dirty="0"/>
              <a:t>Pegue uma moeda e jogue 2 vezes, antes de jogar... Qual é a probabilidade de sair duas caras?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B5C715B2-C384-73CB-FCB4-68654CC8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88" y="3323379"/>
            <a:ext cx="1698100" cy="273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17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art Up Company 02">
      <a:dk1>
        <a:sysClr val="windowText" lastClr="000000"/>
      </a:dk1>
      <a:lt1>
        <a:srgbClr val="3F3F3F"/>
      </a:lt1>
      <a:dk2>
        <a:srgbClr val="33394B"/>
      </a:dk2>
      <a:lt2>
        <a:srgbClr val="FFFFFF"/>
      </a:lt2>
      <a:accent1>
        <a:srgbClr val="D63F1A"/>
      </a:accent1>
      <a:accent2>
        <a:srgbClr val="E8E8E8"/>
      </a:accent2>
      <a:accent3>
        <a:srgbClr val="647192"/>
      </a:accent3>
      <a:accent4>
        <a:srgbClr val="EF820B"/>
      </a:accent4>
      <a:accent5>
        <a:srgbClr val="D8181D"/>
      </a:accent5>
      <a:accent6>
        <a:srgbClr val="414A61"/>
      </a:accent6>
      <a:hlink>
        <a:srgbClr val="FFFFFF"/>
      </a:hlink>
      <a:folHlink>
        <a:srgbClr val="FFFFFF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32B3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6959</TotalTime>
  <Words>2659</Words>
  <Application>Microsoft Office PowerPoint</Application>
  <PresentationFormat>Widescreen</PresentationFormat>
  <Paragraphs>651</Paragraphs>
  <Slides>101</Slides>
  <Notes>0</Notes>
  <HiddenSlides>2</HiddenSlides>
  <MMClips>0</MMClips>
  <ScaleCrop>false</ScaleCrop>
  <HeadingPairs>
    <vt:vector size="6" baseType="variant">
      <vt:variant>
        <vt:lpstr>Fontes usadas</vt:lpstr>
      </vt:variant>
      <vt:variant>
        <vt:i4>17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19" baseType="lpstr">
      <vt:lpstr>Amatic SC</vt:lpstr>
      <vt:lpstr>Arial</vt:lpstr>
      <vt:lpstr>Bebas Kai</vt:lpstr>
      <vt:lpstr>Calibri</vt:lpstr>
      <vt:lpstr>Cambria Math</vt:lpstr>
      <vt:lpstr>Consolas</vt:lpstr>
      <vt:lpstr>Courier New</vt:lpstr>
      <vt:lpstr>Helvetica Neue</vt:lpstr>
      <vt:lpstr>Montserrat</vt:lpstr>
      <vt:lpstr>Montserrat ExtraBold</vt:lpstr>
      <vt:lpstr>Montserrat Light</vt:lpstr>
      <vt:lpstr>Montserrat Semi Bold</vt:lpstr>
      <vt:lpstr>OCR A Extended</vt:lpstr>
      <vt:lpstr>Roboto Bk</vt:lpstr>
      <vt:lpstr>Roboto Lt</vt:lpstr>
      <vt:lpstr>Segoe UI</vt:lpstr>
      <vt:lpstr>ui-monospace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Ribeiro</dc:creator>
  <cp:lastModifiedBy>Anna dos Santos Barros</cp:lastModifiedBy>
  <cp:revision>54</cp:revision>
  <dcterms:created xsi:type="dcterms:W3CDTF">2022-08-04T12:17:43Z</dcterms:created>
  <dcterms:modified xsi:type="dcterms:W3CDTF">2024-08-14T18:00:18Z</dcterms:modified>
</cp:coreProperties>
</file>